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16"/>
  </p:notesMasterIdLst>
  <p:sldIdLst>
    <p:sldId id="256" r:id="rId6"/>
    <p:sldId id="257" r:id="rId7"/>
    <p:sldId id="258" r:id="rId8"/>
    <p:sldId id="259" r:id="rId9"/>
    <p:sldId id="260" r:id="rId10"/>
    <p:sldId id="261" r:id="rId11"/>
    <p:sldId id="262" r:id="rId12"/>
    <p:sldId id="263" r:id="rId13"/>
    <p:sldId id="264" r:id="rId14"/>
    <p:sldId id="265"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62" autoAdjust="0"/>
  </p:normalViewPr>
  <p:slideViewPr>
    <p:cSldViewPr>
      <p:cViewPr>
        <p:scale>
          <a:sx n="155" d="100"/>
          <a:sy n="155" d="100"/>
        </p:scale>
        <p:origin x="-219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C4B99C-B3E9-4591-B683-62E7B57A41A7}" type="datetimeFigureOut">
              <a:rPr lang="de-DE" smtClean="0"/>
              <a:t>16.03.2017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41EFE8-541F-47E3-B0F1-477D5C4809CF}" type="slidenum">
              <a:rPr lang="de-DE" smtClean="0"/>
              <a:t>‹Nr.›</a:t>
            </a:fld>
            <a:endParaRPr lang="de-DE"/>
          </a:p>
        </p:txBody>
      </p:sp>
    </p:spTree>
    <p:extLst>
      <p:ext uri="{BB962C8B-B14F-4D97-AF65-F5344CB8AC3E}">
        <p14:creationId xmlns:p14="http://schemas.microsoft.com/office/powerpoint/2010/main" val="2589267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4044" indent="-164044">
              <a:buFont typeface="Arial" pitchFamily="34" charset="0"/>
              <a:buChar char="•"/>
            </a:pPr>
            <a:r>
              <a:rPr lang="de-DE" dirty="0" smtClean="0"/>
              <a:t>Sexuelle  Gewalt kann jedes Mädchen und jeden Jungen unabhängig von </a:t>
            </a:r>
            <a:r>
              <a:rPr lang="de-DE" sz="1300" b="1" dirty="0"/>
              <a:t>Alter, Aussehen, Schichtzugehörigkeit und Herkunft </a:t>
            </a:r>
            <a:r>
              <a:rPr lang="de-DE" dirty="0" smtClean="0"/>
              <a:t>treffen.</a:t>
            </a:r>
          </a:p>
          <a:p>
            <a:pPr marL="164044" indent="-164044">
              <a:buFont typeface="Arial" pitchFamily="34" charset="0"/>
              <a:buChar char="•"/>
            </a:pPr>
            <a:r>
              <a:rPr lang="de-DE" dirty="0" smtClean="0"/>
              <a:t>Am häufigsten sind Kinder im Alter </a:t>
            </a:r>
            <a:r>
              <a:rPr lang="de-DE" b="1" dirty="0" smtClean="0"/>
              <a:t>von 6 bis 12 </a:t>
            </a:r>
            <a:r>
              <a:rPr lang="de-DE" dirty="0" smtClean="0"/>
              <a:t>Jahren betroffen, doch in keinem Alter sind Kinder vor sexuellen Übergriffen geschützt, selbst Säuglinge sind betroffen. </a:t>
            </a:r>
          </a:p>
          <a:p>
            <a:pPr marL="164044" indent="-164044">
              <a:buFont typeface="Arial" pitchFamily="34" charset="0"/>
              <a:buChar char="•"/>
            </a:pPr>
            <a:r>
              <a:rPr lang="de-DE" dirty="0" smtClean="0"/>
              <a:t>Die polizeiliche Kriminalstatistik registriert jährlich bundesweit etwa </a:t>
            </a:r>
            <a:r>
              <a:rPr lang="de-DE" b="1" dirty="0" smtClean="0"/>
              <a:t>ca. 12.500 Fälle </a:t>
            </a:r>
            <a:r>
              <a:rPr lang="de-DE" dirty="0" smtClean="0"/>
              <a:t>sexueller Gewalt an Kindern und Jugendlichen. </a:t>
            </a:r>
          </a:p>
          <a:p>
            <a:pPr marL="164044" indent="-164044" defTabSz="874901">
              <a:buFont typeface="Arial" pitchFamily="34" charset="0"/>
              <a:buChar char="•"/>
              <a:defRPr/>
            </a:pPr>
            <a:r>
              <a:rPr lang="de-DE" dirty="0"/>
              <a:t>Doch vor allem Fälle, in denen sich das Opfer und die Täterin/ der Täter nahe stehen, werden meist nicht zur Anzeige gebracht. Man schätzt die tatsächliche Zahl daher etwa </a:t>
            </a:r>
            <a:r>
              <a:rPr lang="de-DE" b="1" dirty="0"/>
              <a:t>zwanzigmal höher</a:t>
            </a:r>
            <a:r>
              <a:rPr lang="de-DE" dirty="0"/>
              <a:t> ein, sodass man davon ausgehen muss, dass in Deutschland </a:t>
            </a:r>
            <a:r>
              <a:rPr lang="de-DE" b="1" dirty="0"/>
              <a:t>jedes vierte bis fünfte Mädchen </a:t>
            </a:r>
            <a:r>
              <a:rPr lang="de-DE" dirty="0"/>
              <a:t>und </a:t>
            </a:r>
            <a:r>
              <a:rPr lang="de-DE" b="1" dirty="0"/>
              <a:t>jeder zehnte bis zwölfte Junge </a:t>
            </a:r>
            <a:r>
              <a:rPr lang="de-DE" dirty="0"/>
              <a:t>sexuelle Gewalterfahrungen macht. </a:t>
            </a:r>
          </a:p>
          <a:p>
            <a:pPr marL="164044" indent="-164044">
              <a:buFont typeface="Arial" pitchFamily="34" charset="0"/>
              <a:buChar char="•"/>
            </a:pPr>
            <a:endParaRPr lang="de-DE" dirty="0" smtClean="0"/>
          </a:p>
          <a:p>
            <a:endParaRPr lang="de-DE" dirty="0"/>
          </a:p>
        </p:txBody>
      </p:sp>
      <p:sp>
        <p:nvSpPr>
          <p:cNvPr id="4" name="Foliennummernplatzhalter 3"/>
          <p:cNvSpPr>
            <a:spLocks noGrp="1"/>
          </p:cNvSpPr>
          <p:nvPr>
            <p:ph type="sldNum" sz="quarter" idx="10"/>
          </p:nvPr>
        </p:nvSpPr>
        <p:spPr/>
        <p:txBody>
          <a:bodyPr/>
          <a:lstStyle/>
          <a:p>
            <a:fld id="{4E4F6A30-D306-47FC-8A11-C833BB300706}" type="slidenum">
              <a:rPr lang="de-DE">
                <a:solidFill>
                  <a:prstClr val="black"/>
                </a:solidFill>
              </a:rPr>
              <a:pPr/>
              <a:t>1</a:t>
            </a:fld>
            <a:endParaRPr lang="de-DE">
              <a:solidFill>
                <a:prstClr val="black"/>
              </a:solidFill>
            </a:endParaRPr>
          </a:p>
        </p:txBody>
      </p:sp>
    </p:spTree>
    <p:extLst>
      <p:ext uri="{BB962C8B-B14F-4D97-AF65-F5344CB8AC3E}">
        <p14:creationId xmlns:p14="http://schemas.microsoft.com/office/powerpoint/2010/main" val="2214037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Danach:</a:t>
            </a:r>
          </a:p>
          <a:p>
            <a:pPr marL="173042" indent="-173042">
              <a:buFont typeface="Arial" pitchFamily="34" charset="0"/>
              <a:buChar char="•"/>
            </a:pPr>
            <a:r>
              <a:rPr lang="de-DE" dirty="0"/>
              <a:t>Aus Angst, Furcht und Scham teilen sich viele Kinder und Jugendliche nicht mit und der Missbrauch durch die </a:t>
            </a:r>
            <a:r>
              <a:rPr lang="de-DE" dirty="0" smtClean="0"/>
              <a:t>Täter </a:t>
            </a:r>
            <a:r>
              <a:rPr lang="de-DE" dirty="0"/>
              <a:t>oder </a:t>
            </a:r>
            <a:r>
              <a:rPr lang="de-DE" dirty="0" smtClean="0"/>
              <a:t>geht </a:t>
            </a:r>
            <a:r>
              <a:rPr lang="de-DE" dirty="0"/>
              <a:t>unentdeckt und ungehindert weiter</a:t>
            </a:r>
          </a:p>
          <a:p>
            <a:pPr marL="173042" indent="-173042">
              <a:buFont typeface="Arial" pitchFamily="34" charset="0"/>
              <a:buChar char="•"/>
            </a:pPr>
            <a:r>
              <a:rPr lang="de-DE" dirty="0"/>
              <a:t>Je länger ein Kind oder ein/e Jugendliche/r jedoch schweigt, umso schwerer wird es ihr/ihm fallen, irgendwann doch davon zu berichten </a:t>
            </a:r>
            <a:endParaRPr lang="de-DE" dirty="0" smtClean="0"/>
          </a:p>
          <a:p>
            <a:pPr marL="173042" indent="-173042">
              <a:buFont typeface="Arial" pitchFamily="34" charset="0"/>
              <a:buChar char="•"/>
            </a:pPr>
            <a:r>
              <a:rPr lang="de-DE" dirty="0" smtClean="0"/>
              <a:t>und </a:t>
            </a:r>
            <a:r>
              <a:rPr lang="de-DE" dirty="0"/>
              <a:t>dem Kreislauf aus Schweigen und Gewalt zu entfliehen</a:t>
            </a:r>
          </a:p>
          <a:p>
            <a:endParaRPr lang="de-DE" b="1" dirty="0"/>
          </a:p>
        </p:txBody>
      </p:sp>
      <p:sp>
        <p:nvSpPr>
          <p:cNvPr id="4" name="Foliennummernplatzhalter 3"/>
          <p:cNvSpPr>
            <a:spLocks noGrp="1"/>
          </p:cNvSpPr>
          <p:nvPr>
            <p:ph type="sldNum" sz="quarter" idx="10"/>
          </p:nvPr>
        </p:nvSpPr>
        <p:spPr/>
        <p:txBody>
          <a:bodyPr/>
          <a:lstStyle/>
          <a:p>
            <a:fld id="{4E4F6A30-D306-47FC-8A11-C833BB300706}" type="slidenum">
              <a:rPr lang="de-DE" smtClean="0">
                <a:solidFill>
                  <a:prstClr val="black"/>
                </a:solidFill>
              </a:rPr>
              <a:pPr/>
              <a:t>10</a:t>
            </a:fld>
            <a:endParaRPr lang="de-DE">
              <a:solidFill>
                <a:prstClr val="black"/>
              </a:solidFill>
            </a:endParaRPr>
          </a:p>
        </p:txBody>
      </p:sp>
    </p:spTree>
    <p:extLst>
      <p:ext uri="{BB962C8B-B14F-4D97-AF65-F5344CB8AC3E}">
        <p14:creationId xmlns:p14="http://schemas.microsoft.com/office/powerpoint/2010/main" val="2866936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Danach:</a:t>
            </a:r>
          </a:p>
          <a:p>
            <a:pPr defTabSz="922924">
              <a:defRPr/>
            </a:pPr>
            <a:r>
              <a:rPr lang="de-DE" b="1" dirty="0"/>
              <a:t>Das Kind oder die/der Jugendliche trägt niemals die Verantwortung für einen Übergriff; Schuld hat immer und ausschließlich die Täterin/der Täter!</a:t>
            </a:r>
            <a:endParaRPr lang="de-DE" dirty="0"/>
          </a:p>
          <a:p>
            <a:endParaRPr lang="de-DE" dirty="0" smtClean="0"/>
          </a:p>
          <a:p>
            <a:endParaRPr lang="de-DE" dirty="0"/>
          </a:p>
        </p:txBody>
      </p:sp>
      <p:sp>
        <p:nvSpPr>
          <p:cNvPr id="4" name="Foliennummernplatzhalter 3"/>
          <p:cNvSpPr>
            <a:spLocks noGrp="1"/>
          </p:cNvSpPr>
          <p:nvPr>
            <p:ph type="sldNum" sz="quarter" idx="10"/>
          </p:nvPr>
        </p:nvSpPr>
        <p:spPr/>
        <p:txBody>
          <a:bodyPr/>
          <a:lstStyle/>
          <a:p>
            <a:fld id="{4E4F6A30-D306-47FC-8A11-C833BB300706}" type="slidenum">
              <a:rPr lang="de-DE" smtClean="0">
                <a:solidFill>
                  <a:prstClr val="black"/>
                </a:solidFill>
              </a:rPr>
              <a:pPr/>
              <a:t>2</a:t>
            </a:fld>
            <a:endParaRPr lang="de-DE">
              <a:solidFill>
                <a:prstClr val="black"/>
              </a:solidFill>
            </a:endParaRPr>
          </a:p>
        </p:txBody>
      </p:sp>
    </p:spTree>
    <p:extLst>
      <p:ext uri="{BB962C8B-B14F-4D97-AF65-F5344CB8AC3E}">
        <p14:creationId xmlns:p14="http://schemas.microsoft.com/office/powerpoint/2010/main" val="358909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r>
              <a:rPr lang="de-DE" dirty="0"/>
              <a:t>Vorab:</a:t>
            </a:r>
          </a:p>
          <a:p>
            <a:r>
              <a:rPr lang="de-DE" dirty="0"/>
              <a:t>Der größte Teil sexueller Gewalt findet im </a:t>
            </a:r>
            <a:r>
              <a:rPr lang="de-DE" b="1" dirty="0"/>
              <a:t>sozialen Nahraum der Kinder und Jugendlichen </a:t>
            </a:r>
            <a:r>
              <a:rPr lang="de-DE" dirty="0"/>
              <a:t>statt. </a:t>
            </a:r>
          </a:p>
          <a:p>
            <a:r>
              <a:rPr lang="de-DE" dirty="0"/>
              <a:t>80 bis 95 Prozent, derer, die sexuelle Gewalt gegen Kinder anwenden, sind </a:t>
            </a:r>
            <a:r>
              <a:rPr lang="de-DE" b="1" dirty="0"/>
              <a:t>nahe Bekannte</a:t>
            </a:r>
            <a:r>
              <a:rPr lang="de-DE" dirty="0"/>
              <a:t> oder </a:t>
            </a:r>
            <a:r>
              <a:rPr lang="de-DE" b="1" dirty="0"/>
              <a:t>Verwandte ihrer Opfer</a:t>
            </a:r>
            <a:r>
              <a:rPr lang="de-DE" dirty="0"/>
              <a:t>: </a:t>
            </a:r>
            <a:endParaRPr lang="de-DE" dirty="0" smtClean="0"/>
          </a:p>
          <a:p>
            <a:r>
              <a:rPr lang="de-DE" dirty="0" smtClean="0"/>
              <a:t>Nur </a:t>
            </a:r>
            <a:r>
              <a:rPr lang="de-DE" dirty="0"/>
              <a:t>selten ist es der »böse, fremde </a:t>
            </a:r>
            <a:r>
              <a:rPr lang="de-DE" dirty="0" smtClean="0"/>
              <a:t>Mann«</a:t>
            </a:r>
            <a:r>
              <a:rPr lang="de-DE" baseline="0" dirty="0" smtClean="0"/>
              <a:t>, der </a:t>
            </a:r>
            <a:r>
              <a:rPr lang="de-DE" dirty="0" smtClean="0"/>
              <a:t>krankhaft </a:t>
            </a:r>
            <a:r>
              <a:rPr lang="de-DE" dirty="0"/>
              <a:t>veranlagte Triebtäter, der sich Kindern und Jugendlichen grenzverletzend nähert. </a:t>
            </a:r>
          </a:p>
          <a:p>
            <a:r>
              <a:rPr lang="de-DE" b="1" dirty="0"/>
              <a:t>Zwischen Täterin/Täter und Opfer besteht immer ein Machtgefälle. </a:t>
            </a:r>
          </a:p>
          <a:p>
            <a:endParaRPr lang="de-DE" dirty="0"/>
          </a:p>
        </p:txBody>
      </p:sp>
      <p:sp>
        <p:nvSpPr>
          <p:cNvPr id="4" name="Foliennummernplatzhalter 3"/>
          <p:cNvSpPr>
            <a:spLocks noGrp="1"/>
          </p:cNvSpPr>
          <p:nvPr>
            <p:ph type="sldNum" sz="quarter" idx="10"/>
          </p:nvPr>
        </p:nvSpPr>
        <p:spPr/>
        <p:txBody>
          <a:bodyPr/>
          <a:lstStyle/>
          <a:p>
            <a:fld id="{4E4F6A30-D306-47FC-8A11-C833BB300706}" type="slidenum">
              <a:rPr lang="de-DE" smtClean="0">
                <a:solidFill>
                  <a:prstClr val="black"/>
                </a:solidFill>
              </a:rPr>
              <a:pPr/>
              <a:t>3</a:t>
            </a:fld>
            <a:endParaRPr lang="de-DE">
              <a:solidFill>
                <a:prstClr val="black"/>
              </a:solidFill>
            </a:endParaRPr>
          </a:p>
        </p:txBody>
      </p:sp>
    </p:spTree>
    <p:extLst>
      <p:ext uri="{BB962C8B-B14F-4D97-AF65-F5344CB8AC3E}">
        <p14:creationId xmlns:p14="http://schemas.microsoft.com/office/powerpoint/2010/main" val="3410402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874901">
              <a:defRPr/>
            </a:pPr>
            <a:r>
              <a:rPr lang="de-DE" b="1" dirty="0" smtClean="0"/>
              <a:t>Danach:</a:t>
            </a:r>
          </a:p>
          <a:p>
            <a:pPr defTabSz="874901">
              <a:defRPr/>
            </a:pPr>
            <a:r>
              <a:rPr lang="de-DE" dirty="0" smtClean="0"/>
              <a:t>Es sind Männer und Frauen, denen niemand zutrauen würde, dass sie sich an Kindern oder Jugendlichen vergreifen.</a:t>
            </a:r>
          </a:p>
          <a:p>
            <a:pPr defTabSz="874901">
              <a:defRPr/>
            </a:pPr>
            <a:r>
              <a:rPr lang="de-DE" dirty="0"/>
              <a:t>Dies macht es so schwer, ihrer habhaft zu werden, denn viele Kinder und Jugendliche denken, dass ihnen niemand glaubt, da niemand so etwas von der Täterin/dem Täter erwarten würde.</a:t>
            </a:r>
          </a:p>
          <a:p>
            <a:endParaRPr lang="de-DE" dirty="0"/>
          </a:p>
        </p:txBody>
      </p:sp>
      <p:sp>
        <p:nvSpPr>
          <p:cNvPr id="4" name="Foliennummernplatzhalter 3"/>
          <p:cNvSpPr>
            <a:spLocks noGrp="1"/>
          </p:cNvSpPr>
          <p:nvPr>
            <p:ph type="sldNum" sz="quarter" idx="10"/>
          </p:nvPr>
        </p:nvSpPr>
        <p:spPr/>
        <p:txBody>
          <a:bodyPr/>
          <a:lstStyle/>
          <a:p>
            <a:fld id="{4E4F6A30-D306-47FC-8A11-C833BB300706}" type="slidenum">
              <a:rPr lang="de-DE" smtClean="0">
                <a:solidFill>
                  <a:prstClr val="black"/>
                </a:solidFill>
              </a:rPr>
              <a:pPr/>
              <a:t>4</a:t>
            </a:fld>
            <a:endParaRPr lang="de-DE">
              <a:solidFill>
                <a:prstClr val="black"/>
              </a:solidFill>
            </a:endParaRPr>
          </a:p>
        </p:txBody>
      </p:sp>
    </p:spTree>
    <p:extLst>
      <p:ext uri="{BB962C8B-B14F-4D97-AF65-F5344CB8AC3E}">
        <p14:creationId xmlns:p14="http://schemas.microsoft.com/office/powerpoint/2010/main" val="121542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874901">
              <a:defRPr/>
            </a:pPr>
            <a:r>
              <a:rPr lang="de-DE" b="1" dirty="0"/>
              <a:t>Vorab:</a:t>
            </a:r>
          </a:p>
          <a:p>
            <a:pPr defTabSz="874901">
              <a:defRPr/>
            </a:pPr>
            <a:r>
              <a:rPr lang="de-DE" dirty="0"/>
              <a:t>Täterinnen und Täter nutzen bewusst und geplant die emotionale Abhängigkeit oder Bedürftigkeit der Kinder und Jugendlichen mit dem Ziel der Machtausübung aus</a:t>
            </a:r>
          </a:p>
          <a:p>
            <a:endParaRPr lang="de-DE" dirty="0"/>
          </a:p>
        </p:txBody>
      </p:sp>
      <p:sp>
        <p:nvSpPr>
          <p:cNvPr id="4" name="Foliennummernplatzhalter 3"/>
          <p:cNvSpPr>
            <a:spLocks noGrp="1"/>
          </p:cNvSpPr>
          <p:nvPr>
            <p:ph type="sldNum" sz="quarter" idx="10"/>
          </p:nvPr>
        </p:nvSpPr>
        <p:spPr/>
        <p:txBody>
          <a:bodyPr/>
          <a:lstStyle/>
          <a:p>
            <a:fld id="{4E4F6A30-D306-47FC-8A11-C833BB300706}" type="slidenum">
              <a:rPr lang="de-DE" smtClean="0">
                <a:solidFill>
                  <a:prstClr val="black"/>
                </a:solidFill>
              </a:rPr>
              <a:pPr/>
              <a:t>5</a:t>
            </a:fld>
            <a:endParaRPr lang="de-DE">
              <a:solidFill>
                <a:prstClr val="black"/>
              </a:solidFill>
            </a:endParaRPr>
          </a:p>
        </p:txBody>
      </p:sp>
    </p:spTree>
    <p:extLst>
      <p:ext uri="{BB962C8B-B14F-4D97-AF65-F5344CB8AC3E}">
        <p14:creationId xmlns:p14="http://schemas.microsoft.com/office/powerpoint/2010/main" val="2004079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solidFill>
                  <a:srgbClr val="000000"/>
                </a:solidFill>
                <a:latin typeface="FrutigerLTStd-Roman"/>
                <a:ea typeface="Times New Roman"/>
                <a:cs typeface="FrutigerLTStd-Roman"/>
              </a:rPr>
              <a:t>Danach:</a:t>
            </a:r>
          </a:p>
          <a:p>
            <a:pPr marL="164044" indent="-164044">
              <a:buFont typeface="Arial" pitchFamily="34" charset="0"/>
              <a:buChar char="•"/>
            </a:pPr>
            <a:r>
              <a:rPr lang="de-DE" dirty="0">
                <a:solidFill>
                  <a:srgbClr val="000000"/>
                </a:solidFill>
                <a:latin typeface="FrutigerLTStd-Roman"/>
                <a:ea typeface="Times New Roman"/>
                <a:cs typeface="FrutigerLTStd-Roman"/>
              </a:rPr>
              <a:t>Kinder und Jugendliche, die besonders unsicher und schüchtern wirken, genießen diese Zuwendung und Aufmerksamkeit oft in besonderem Maße und sind besonders gefährdet, zu Opfern zu werden. </a:t>
            </a:r>
          </a:p>
          <a:p>
            <a:pPr marL="164044" indent="-164044">
              <a:buFont typeface="Arial" pitchFamily="34" charset="0"/>
              <a:buChar char="•"/>
            </a:pPr>
            <a:r>
              <a:rPr lang="de-DE" dirty="0">
                <a:solidFill>
                  <a:srgbClr val="000000"/>
                </a:solidFill>
                <a:latin typeface="FrutigerLTStd-Roman"/>
                <a:ea typeface="Times New Roman"/>
                <a:cs typeface="FrutigerLTStd-Roman"/>
              </a:rPr>
              <a:t>Nach dem Prinzip des geringsten Aufdeckungsrisikos sind Betroffene, die eher zurückhaltend, wenig selbstbewusst und sozial oder emotional vernachlässigt wirken und sich nicht wehren, besonders gefährdet, dass die Täterin/der Täter weitermacht bzw. es zu einem späteren Zeitpunkt erneut versucht. </a:t>
            </a:r>
            <a:endParaRPr lang="de-DE" dirty="0"/>
          </a:p>
        </p:txBody>
      </p:sp>
      <p:sp>
        <p:nvSpPr>
          <p:cNvPr id="4" name="Foliennummernplatzhalter 3"/>
          <p:cNvSpPr>
            <a:spLocks noGrp="1"/>
          </p:cNvSpPr>
          <p:nvPr>
            <p:ph type="sldNum" sz="quarter" idx="10"/>
          </p:nvPr>
        </p:nvSpPr>
        <p:spPr/>
        <p:txBody>
          <a:bodyPr/>
          <a:lstStyle/>
          <a:p>
            <a:fld id="{4E4F6A30-D306-47FC-8A11-C833BB300706}" type="slidenum">
              <a:rPr lang="de-DE" smtClean="0">
                <a:solidFill>
                  <a:prstClr val="black"/>
                </a:solidFill>
              </a:rPr>
              <a:pPr/>
              <a:t>6</a:t>
            </a:fld>
            <a:endParaRPr lang="de-DE">
              <a:solidFill>
                <a:prstClr val="black"/>
              </a:solidFill>
            </a:endParaRPr>
          </a:p>
        </p:txBody>
      </p:sp>
    </p:spTree>
    <p:extLst>
      <p:ext uri="{BB962C8B-B14F-4D97-AF65-F5344CB8AC3E}">
        <p14:creationId xmlns:p14="http://schemas.microsoft.com/office/powerpoint/2010/main" val="86636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Vorab:</a:t>
            </a:r>
          </a:p>
          <a:p>
            <a:pPr marL="173042" indent="-173042">
              <a:buFont typeface="Arial" pitchFamily="34" charset="0"/>
              <a:buChar char="•"/>
            </a:pPr>
            <a:r>
              <a:rPr lang="de-DE" dirty="0"/>
              <a:t>Täterinnen und Täter suchen sich gezielt Möglichkeiten für ihre Übergriffe. </a:t>
            </a:r>
          </a:p>
          <a:p>
            <a:pPr marL="173042" indent="-173042">
              <a:buFont typeface="Arial" pitchFamily="34" charset="0"/>
              <a:buChar char="•"/>
            </a:pPr>
            <a:r>
              <a:rPr lang="de-DE" dirty="0"/>
              <a:t>Die Taten </a:t>
            </a:r>
            <a:r>
              <a:rPr lang="de-DE" dirty="0" smtClean="0"/>
              <a:t>handeln geplant </a:t>
            </a:r>
            <a:r>
              <a:rPr lang="de-DE" dirty="0"/>
              <a:t>und vorbereit, </a:t>
            </a:r>
            <a:r>
              <a:rPr lang="de-DE" dirty="0" smtClean="0"/>
              <a:t>es </a:t>
            </a:r>
            <a:r>
              <a:rPr lang="de-DE" dirty="0"/>
              <a:t>sind keine Ausrutscher und </a:t>
            </a:r>
            <a:r>
              <a:rPr lang="de-DE" dirty="0" smtClean="0"/>
              <a:t>es passiert nichts ausversehen</a:t>
            </a:r>
            <a:r>
              <a:rPr lang="de-DE" dirty="0"/>
              <a:t>. </a:t>
            </a:r>
          </a:p>
          <a:p>
            <a:pPr marL="173042" indent="-173042">
              <a:buFont typeface="Arial" pitchFamily="34" charset="0"/>
              <a:buChar char="•"/>
            </a:pPr>
            <a:r>
              <a:rPr lang="de-DE" dirty="0" smtClean="0"/>
              <a:t>Sie </a:t>
            </a:r>
            <a:r>
              <a:rPr lang="de-DE" dirty="0"/>
              <a:t>stellen </a:t>
            </a:r>
            <a:r>
              <a:rPr lang="de-DE" dirty="0" smtClean="0"/>
              <a:t>bewusst </a:t>
            </a:r>
            <a:r>
              <a:rPr lang="de-DE" dirty="0"/>
              <a:t>eine Situation her, in der sie mit dem Opfer </a:t>
            </a:r>
            <a:r>
              <a:rPr lang="de-DE" dirty="0" smtClean="0"/>
              <a:t>allein </a:t>
            </a:r>
            <a:r>
              <a:rPr lang="de-DE" dirty="0"/>
              <a:t>und ungestört sind.</a:t>
            </a:r>
          </a:p>
          <a:p>
            <a:pPr marL="173042" indent="-173042">
              <a:buFont typeface="Arial" pitchFamily="34" charset="0"/>
              <a:buChar char="•"/>
            </a:pPr>
            <a:r>
              <a:rPr lang="de-DE" dirty="0"/>
              <a:t>Dabei wissen die Täterinnen und Täter ganz genau, wann sie die Grenze </a:t>
            </a:r>
            <a:r>
              <a:rPr lang="de-DE" dirty="0" smtClean="0"/>
              <a:t>überschreiten.</a:t>
            </a:r>
          </a:p>
          <a:p>
            <a:pPr marL="173042" indent="-173042">
              <a:buFont typeface="Arial" pitchFamily="34" charset="0"/>
              <a:buChar char="•"/>
            </a:pPr>
            <a:r>
              <a:rPr lang="de-DE" dirty="0" smtClean="0"/>
              <a:t>Auch </a:t>
            </a:r>
            <a:r>
              <a:rPr lang="de-DE" dirty="0"/>
              <a:t>die betroffenen Kinder und Jugendlichen haben ein genaues Gespür dafür – selbst wenn sie es nicht in Worte fassen können </a:t>
            </a:r>
          </a:p>
        </p:txBody>
      </p:sp>
      <p:sp>
        <p:nvSpPr>
          <p:cNvPr id="4" name="Foliennummernplatzhalter 3"/>
          <p:cNvSpPr>
            <a:spLocks noGrp="1"/>
          </p:cNvSpPr>
          <p:nvPr>
            <p:ph type="sldNum" sz="quarter" idx="10"/>
          </p:nvPr>
        </p:nvSpPr>
        <p:spPr/>
        <p:txBody>
          <a:bodyPr/>
          <a:lstStyle/>
          <a:p>
            <a:fld id="{4E4F6A30-D306-47FC-8A11-C833BB300706}" type="slidenum">
              <a:rPr lang="de-DE" smtClean="0">
                <a:solidFill>
                  <a:prstClr val="black"/>
                </a:solidFill>
              </a:rPr>
              <a:pPr/>
              <a:t>7</a:t>
            </a:fld>
            <a:endParaRPr lang="de-DE">
              <a:solidFill>
                <a:prstClr val="black"/>
              </a:solidFill>
            </a:endParaRPr>
          </a:p>
        </p:txBody>
      </p:sp>
    </p:spTree>
    <p:extLst>
      <p:ext uri="{BB962C8B-B14F-4D97-AF65-F5344CB8AC3E}">
        <p14:creationId xmlns:p14="http://schemas.microsoft.com/office/powerpoint/2010/main" val="2331581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E4F6A30-D306-47FC-8A11-C833BB300706}" type="slidenum">
              <a:rPr lang="de-DE" smtClean="0">
                <a:solidFill>
                  <a:prstClr val="black"/>
                </a:solidFill>
              </a:rPr>
              <a:pPr/>
              <a:t>8</a:t>
            </a:fld>
            <a:endParaRPr lang="de-DE">
              <a:solidFill>
                <a:prstClr val="black"/>
              </a:solidFill>
            </a:endParaRPr>
          </a:p>
        </p:txBody>
      </p:sp>
    </p:spTree>
    <p:extLst>
      <p:ext uri="{BB962C8B-B14F-4D97-AF65-F5344CB8AC3E}">
        <p14:creationId xmlns:p14="http://schemas.microsoft.com/office/powerpoint/2010/main" val="3452127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Danach:</a:t>
            </a:r>
          </a:p>
          <a:p>
            <a:pPr marL="173042" indent="-173042">
              <a:buFont typeface="Arial" pitchFamily="34" charset="0"/>
              <a:buChar char="•"/>
            </a:pPr>
            <a:r>
              <a:rPr lang="de-DE" dirty="0"/>
              <a:t>Aus Angst, Furcht und Scham teilen sich viele Kinder und Jugendliche nicht mit und der Missbrauch durch die Täterin oder den Täter geht unentdeckt und ungehindert weiter</a:t>
            </a:r>
          </a:p>
          <a:p>
            <a:pPr marL="173042" indent="-173042">
              <a:buFont typeface="Arial" pitchFamily="34" charset="0"/>
              <a:buChar char="•"/>
            </a:pPr>
            <a:r>
              <a:rPr lang="de-DE" dirty="0"/>
              <a:t>Je länger ein Kind oder ein/e Jugendliche/r jedoch schweigt, umso schwerer wird es ihr/ihm fallen, irgendwann doch davon zu berichten und dem Kreislauf aus Schweigen und Gewalt zu entfliehen</a:t>
            </a:r>
          </a:p>
          <a:p>
            <a:endParaRPr lang="de-DE" b="1" dirty="0"/>
          </a:p>
          <a:p>
            <a:endParaRPr lang="de-DE" b="1" dirty="0"/>
          </a:p>
        </p:txBody>
      </p:sp>
      <p:sp>
        <p:nvSpPr>
          <p:cNvPr id="4" name="Foliennummernplatzhalter 3"/>
          <p:cNvSpPr>
            <a:spLocks noGrp="1"/>
          </p:cNvSpPr>
          <p:nvPr>
            <p:ph type="sldNum" sz="quarter" idx="10"/>
          </p:nvPr>
        </p:nvSpPr>
        <p:spPr/>
        <p:txBody>
          <a:bodyPr/>
          <a:lstStyle/>
          <a:p>
            <a:fld id="{4E4F6A30-D306-47FC-8A11-C833BB300706}" type="slidenum">
              <a:rPr lang="de-DE" smtClean="0">
                <a:solidFill>
                  <a:prstClr val="black"/>
                </a:solidFill>
              </a:rPr>
              <a:pPr/>
              <a:t>9</a:t>
            </a:fld>
            <a:endParaRPr lang="de-DE">
              <a:solidFill>
                <a:prstClr val="black"/>
              </a:solidFill>
            </a:endParaRPr>
          </a:p>
        </p:txBody>
      </p:sp>
    </p:spTree>
    <p:extLst>
      <p:ext uri="{BB962C8B-B14F-4D97-AF65-F5344CB8AC3E}">
        <p14:creationId xmlns:p14="http://schemas.microsoft.com/office/powerpoint/2010/main" val="2866936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201DD3F-B565-45D4-B713-9370623C5AA5}" type="datetimeFigureOut">
              <a:rPr lang="de-DE" smtClean="0"/>
              <a:t>16.03.2017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106172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01DD3F-B565-45D4-B713-9370623C5AA5}" type="datetimeFigureOut">
              <a:rPr lang="de-DE" smtClean="0"/>
              <a:t>16.03.2017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1040020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01DD3F-B565-45D4-B713-9370623C5AA5}" type="datetimeFigureOut">
              <a:rPr lang="de-DE" smtClean="0"/>
              <a:t>16.03.2017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830254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9BE22FBC-0809-4A4B-860E-D7CF0D49CC1A}" type="slidenum">
              <a:rPr lang="de-DE"/>
              <a:pPr>
                <a:defRPr/>
              </a:pPr>
              <a:t>‹Nr.›</a:t>
            </a:fld>
            <a:endParaRPr lang="de-DE"/>
          </a:p>
        </p:txBody>
      </p:sp>
    </p:spTree>
    <p:extLst>
      <p:ext uri="{BB962C8B-B14F-4D97-AF65-F5344CB8AC3E}">
        <p14:creationId xmlns:p14="http://schemas.microsoft.com/office/powerpoint/2010/main" val="101662607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F470BEFA-92B6-4E70-9CDD-0BEC2257A15E}" type="slidenum">
              <a:rPr lang="de-DE"/>
              <a:pPr>
                <a:defRPr/>
              </a:pPr>
              <a:t>‹Nr.›</a:t>
            </a:fld>
            <a:endParaRPr lang="de-DE"/>
          </a:p>
        </p:txBody>
      </p:sp>
    </p:spTree>
    <p:extLst>
      <p:ext uri="{BB962C8B-B14F-4D97-AF65-F5344CB8AC3E}">
        <p14:creationId xmlns:p14="http://schemas.microsoft.com/office/powerpoint/2010/main" val="290280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1326B8B-37A1-499A-84E9-F64F9C2026FF}" type="slidenum">
              <a:rPr lang="de-DE"/>
              <a:pPr>
                <a:defRPr/>
              </a:pPr>
              <a:t>‹Nr.›</a:t>
            </a:fld>
            <a:endParaRPr lang="de-DE"/>
          </a:p>
        </p:txBody>
      </p:sp>
    </p:spTree>
    <p:extLst>
      <p:ext uri="{BB962C8B-B14F-4D97-AF65-F5344CB8AC3E}">
        <p14:creationId xmlns:p14="http://schemas.microsoft.com/office/powerpoint/2010/main" val="2334422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DAE7137-8BD8-4811-BA02-54FE19A39A7C}" type="slidenum">
              <a:rPr lang="de-DE"/>
              <a:pPr>
                <a:defRPr/>
              </a:pPr>
              <a:t>‹Nr.›</a:t>
            </a:fld>
            <a:endParaRPr lang="de-DE"/>
          </a:p>
        </p:txBody>
      </p:sp>
    </p:spTree>
    <p:extLst>
      <p:ext uri="{BB962C8B-B14F-4D97-AF65-F5344CB8AC3E}">
        <p14:creationId xmlns:p14="http://schemas.microsoft.com/office/powerpoint/2010/main" val="4087293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66895D01-6ECF-487E-88A3-F9C54815CE47}" type="slidenum">
              <a:rPr lang="de-DE"/>
              <a:pPr>
                <a:defRPr/>
              </a:pPr>
              <a:t>‹Nr.›</a:t>
            </a:fld>
            <a:endParaRPr lang="de-DE"/>
          </a:p>
        </p:txBody>
      </p:sp>
    </p:spTree>
    <p:extLst>
      <p:ext uri="{BB962C8B-B14F-4D97-AF65-F5344CB8AC3E}">
        <p14:creationId xmlns:p14="http://schemas.microsoft.com/office/powerpoint/2010/main" val="2139380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C2308A92-083E-4493-86EF-F603D26956EC}" type="slidenum">
              <a:rPr lang="de-DE"/>
              <a:pPr>
                <a:defRPr/>
              </a:pPr>
              <a:t>‹Nr.›</a:t>
            </a:fld>
            <a:endParaRPr lang="de-DE"/>
          </a:p>
        </p:txBody>
      </p:sp>
    </p:spTree>
    <p:extLst>
      <p:ext uri="{BB962C8B-B14F-4D97-AF65-F5344CB8AC3E}">
        <p14:creationId xmlns:p14="http://schemas.microsoft.com/office/powerpoint/2010/main" val="23119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345600B8-5D28-4D00-8D9A-BE08D6FB1018}" type="slidenum">
              <a:rPr lang="de-DE"/>
              <a:pPr>
                <a:defRPr/>
              </a:pPr>
              <a:t>‹Nr.›</a:t>
            </a:fld>
            <a:endParaRPr lang="de-DE"/>
          </a:p>
        </p:txBody>
      </p:sp>
    </p:spTree>
    <p:extLst>
      <p:ext uri="{BB962C8B-B14F-4D97-AF65-F5344CB8AC3E}">
        <p14:creationId xmlns:p14="http://schemas.microsoft.com/office/powerpoint/2010/main" val="2393473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B86A2205-256A-4750-9F5A-87DCEC7C0D94}" type="slidenum">
              <a:rPr lang="de-DE"/>
              <a:pPr>
                <a:defRPr/>
              </a:pPr>
              <a:t>‹Nr.›</a:t>
            </a:fld>
            <a:endParaRPr lang="de-DE"/>
          </a:p>
        </p:txBody>
      </p:sp>
    </p:spTree>
    <p:extLst>
      <p:ext uri="{BB962C8B-B14F-4D97-AF65-F5344CB8AC3E}">
        <p14:creationId xmlns:p14="http://schemas.microsoft.com/office/powerpoint/2010/main" val="3808681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01DD3F-B565-45D4-B713-9370623C5AA5}" type="datetimeFigureOut">
              <a:rPr lang="de-DE" smtClean="0"/>
              <a:t>16.03.2017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12498600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55EB83E2-36C2-490C-9D21-8C2B167D9776}" type="slidenum">
              <a:rPr lang="de-DE"/>
              <a:pPr>
                <a:defRPr/>
              </a:pPr>
              <a:t>‹Nr.›</a:t>
            </a:fld>
            <a:endParaRPr lang="de-DE"/>
          </a:p>
        </p:txBody>
      </p:sp>
    </p:spTree>
    <p:extLst>
      <p:ext uri="{BB962C8B-B14F-4D97-AF65-F5344CB8AC3E}">
        <p14:creationId xmlns:p14="http://schemas.microsoft.com/office/powerpoint/2010/main" val="116282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5E805A3E-D5C0-41DB-BD3C-9338782BBA8F}" type="slidenum">
              <a:rPr lang="de-DE"/>
              <a:pPr>
                <a:defRPr/>
              </a:pPr>
              <a:t>‹Nr.›</a:t>
            </a:fld>
            <a:endParaRPr lang="de-DE"/>
          </a:p>
        </p:txBody>
      </p:sp>
    </p:spTree>
    <p:extLst>
      <p:ext uri="{BB962C8B-B14F-4D97-AF65-F5344CB8AC3E}">
        <p14:creationId xmlns:p14="http://schemas.microsoft.com/office/powerpoint/2010/main" val="28713427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EBE59B6E-5EE2-4BCD-AC23-9F4F873E440F}" type="slidenum">
              <a:rPr lang="de-DE"/>
              <a:pPr>
                <a:defRPr/>
              </a:pPr>
              <a:t>‹Nr.›</a:t>
            </a:fld>
            <a:endParaRPr lang="de-DE"/>
          </a:p>
        </p:txBody>
      </p:sp>
    </p:spTree>
    <p:extLst>
      <p:ext uri="{BB962C8B-B14F-4D97-AF65-F5344CB8AC3E}">
        <p14:creationId xmlns:p14="http://schemas.microsoft.com/office/powerpoint/2010/main" val="1195380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39F16322-E8A8-4C28-B792-36A111EC37D6}"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4035849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6928FF10-719B-4C10-B2EC-F98F6714BD6C}"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759183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6D530D46-6F1D-4529-A891-77E7F6CEA8F2}"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4871540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6F4742F5-3673-4C53-901C-D38CFE68E40A}"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9002894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endParaRPr lang="de-DE">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D5236BCA-2723-441E-8623-0725CADEDB0B}"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933327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endParaRPr lang="de-DE">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EAF07FBF-9C46-4F6A-9D89-0B0DA570B417}"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5729564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948A350E-9927-43B2-99B6-05F476066C0B}"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1076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201DD3F-B565-45D4-B713-9370623C5AA5}" type="datetimeFigureOut">
              <a:rPr lang="de-DE" smtClean="0"/>
              <a:t>16.03.2017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17213635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5D3E1A89-DA13-4936-8A2F-7A7894628CFD}"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4093722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945B99F5-C7E0-483B-A50A-0451A3DA83E1}"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2688424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D4B167FE-C7C9-4931-8B5C-FDD159B50771}"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1706370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494C4E58-F4F5-4D88-BFF9-E4189FD458F8}"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3144955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9BE22FBC-0809-4A4B-860E-D7CF0D49CC1A}" type="slidenum">
              <a:rPr lang="de-DE"/>
              <a:pPr>
                <a:defRPr/>
              </a:pPr>
              <a:t>‹Nr.›</a:t>
            </a:fld>
            <a:endParaRPr lang="de-DE"/>
          </a:p>
        </p:txBody>
      </p:sp>
    </p:spTree>
    <p:extLst>
      <p:ext uri="{BB962C8B-B14F-4D97-AF65-F5344CB8AC3E}">
        <p14:creationId xmlns:p14="http://schemas.microsoft.com/office/powerpoint/2010/main" val="174871637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F470BEFA-92B6-4E70-9CDD-0BEC2257A15E}" type="slidenum">
              <a:rPr lang="de-DE"/>
              <a:pPr>
                <a:defRPr/>
              </a:pPr>
              <a:t>‹Nr.›</a:t>
            </a:fld>
            <a:endParaRPr lang="de-DE"/>
          </a:p>
        </p:txBody>
      </p:sp>
    </p:spTree>
    <p:extLst>
      <p:ext uri="{BB962C8B-B14F-4D97-AF65-F5344CB8AC3E}">
        <p14:creationId xmlns:p14="http://schemas.microsoft.com/office/powerpoint/2010/main" val="23575408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1326B8B-37A1-499A-84E9-F64F9C2026FF}" type="slidenum">
              <a:rPr lang="de-DE"/>
              <a:pPr>
                <a:defRPr/>
              </a:pPr>
              <a:t>‹Nr.›</a:t>
            </a:fld>
            <a:endParaRPr lang="de-DE"/>
          </a:p>
        </p:txBody>
      </p:sp>
    </p:spTree>
    <p:extLst>
      <p:ext uri="{BB962C8B-B14F-4D97-AF65-F5344CB8AC3E}">
        <p14:creationId xmlns:p14="http://schemas.microsoft.com/office/powerpoint/2010/main" val="33019586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DAE7137-8BD8-4811-BA02-54FE19A39A7C}" type="slidenum">
              <a:rPr lang="de-DE"/>
              <a:pPr>
                <a:defRPr/>
              </a:pPr>
              <a:t>‹Nr.›</a:t>
            </a:fld>
            <a:endParaRPr lang="de-DE"/>
          </a:p>
        </p:txBody>
      </p:sp>
    </p:spTree>
    <p:extLst>
      <p:ext uri="{BB962C8B-B14F-4D97-AF65-F5344CB8AC3E}">
        <p14:creationId xmlns:p14="http://schemas.microsoft.com/office/powerpoint/2010/main" val="11593348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66895D01-6ECF-487E-88A3-F9C54815CE47}" type="slidenum">
              <a:rPr lang="de-DE"/>
              <a:pPr>
                <a:defRPr/>
              </a:pPr>
              <a:t>‹Nr.›</a:t>
            </a:fld>
            <a:endParaRPr lang="de-DE"/>
          </a:p>
        </p:txBody>
      </p:sp>
    </p:spTree>
    <p:extLst>
      <p:ext uri="{BB962C8B-B14F-4D97-AF65-F5344CB8AC3E}">
        <p14:creationId xmlns:p14="http://schemas.microsoft.com/office/powerpoint/2010/main" val="25591323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C2308A92-083E-4493-86EF-F603D26956EC}" type="slidenum">
              <a:rPr lang="de-DE"/>
              <a:pPr>
                <a:defRPr/>
              </a:pPr>
              <a:t>‹Nr.›</a:t>
            </a:fld>
            <a:endParaRPr lang="de-DE"/>
          </a:p>
        </p:txBody>
      </p:sp>
    </p:spTree>
    <p:extLst>
      <p:ext uri="{BB962C8B-B14F-4D97-AF65-F5344CB8AC3E}">
        <p14:creationId xmlns:p14="http://schemas.microsoft.com/office/powerpoint/2010/main" val="90253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201DD3F-B565-45D4-B713-9370623C5AA5}" type="datetimeFigureOut">
              <a:rPr lang="de-DE" smtClean="0"/>
              <a:t>16.03.2017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23332822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345600B8-5D28-4D00-8D9A-BE08D6FB1018}" type="slidenum">
              <a:rPr lang="de-DE"/>
              <a:pPr>
                <a:defRPr/>
              </a:pPr>
              <a:t>‹Nr.›</a:t>
            </a:fld>
            <a:endParaRPr lang="de-DE"/>
          </a:p>
        </p:txBody>
      </p:sp>
    </p:spTree>
    <p:extLst>
      <p:ext uri="{BB962C8B-B14F-4D97-AF65-F5344CB8AC3E}">
        <p14:creationId xmlns:p14="http://schemas.microsoft.com/office/powerpoint/2010/main" val="14685723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B86A2205-256A-4750-9F5A-87DCEC7C0D94}" type="slidenum">
              <a:rPr lang="de-DE"/>
              <a:pPr>
                <a:defRPr/>
              </a:pPr>
              <a:t>‹Nr.›</a:t>
            </a:fld>
            <a:endParaRPr lang="de-DE"/>
          </a:p>
        </p:txBody>
      </p:sp>
    </p:spTree>
    <p:extLst>
      <p:ext uri="{BB962C8B-B14F-4D97-AF65-F5344CB8AC3E}">
        <p14:creationId xmlns:p14="http://schemas.microsoft.com/office/powerpoint/2010/main" val="679344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55EB83E2-36C2-490C-9D21-8C2B167D9776}" type="slidenum">
              <a:rPr lang="de-DE"/>
              <a:pPr>
                <a:defRPr/>
              </a:pPr>
              <a:t>‹Nr.›</a:t>
            </a:fld>
            <a:endParaRPr lang="de-DE"/>
          </a:p>
        </p:txBody>
      </p:sp>
    </p:spTree>
    <p:extLst>
      <p:ext uri="{BB962C8B-B14F-4D97-AF65-F5344CB8AC3E}">
        <p14:creationId xmlns:p14="http://schemas.microsoft.com/office/powerpoint/2010/main" val="30871466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5E805A3E-D5C0-41DB-BD3C-9338782BBA8F}" type="slidenum">
              <a:rPr lang="de-DE"/>
              <a:pPr>
                <a:defRPr/>
              </a:pPr>
              <a:t>‹Nr.›</a:t>
            </a:fld>
            <a:endParaRPr lang="de-DE"/>
          </a:p>
        </p:txBody>
      </p:sp>
    </p:spTree>
    <p:extLst>
      <p:ext uri="{BB962C8B-B14F-4D97-AF65-F5344CB8AC3E}">
        <p14:creationId xmlns:p14="http://schemas.microsoft.com/office/powerpoint/2010/main" val="31556341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EBE59B6E-5EE2-4BCD-AC23-9F4F873E440F}" type="slidenum">
              <a:rPr lang="de-DE"/>
              <a:pPr>
                <a:defRPr/>
              </a:pPr>
              <a:t>‹Nr.›</a:t>
            </a:fld>
            <a:endParaRPr lang="de-DE"/>
          </a:p>
        </p:txBody>
      </p:sp>
    </p:spTree>
    <p:extLst>
      <p:ext uri="{BB962C8B-B14F-4D97-AF65-F5344CB8AC3E}">
        <p14:creationId xmlns:p14="http://schemas.microsoft.com/office/powerpoint/2010/main" val="13792094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39F16322-E8A8-4C28-B792-36A111EC37D6}"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6598524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6928FF10-719B-4C10-B2EC-F98F6714BD6C}"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4695829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6D530D46-6F1D-4529-A891-77E7F6CEA8F2}"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9883074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6F4742F5-3673-4C53-901C-D38CFE68E40A}"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84586795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solidFill>
                <a:srgbClr val="000000"/>
              </a:solidFill>
            </a:endParaRPr>
          </a:p>
        </p:txBody>
      </p:sp>
      <p:sp>
        <p:nvSpPr>
          <p:cNvPr id="8" name="Fußzeilenplatzhalter 7"/>
          <p:cNvSpPr>
            <a:spLocks noGrp="1"/>
          </p:cNvSpPr>
          <p:nvPr>
            <p:ph type="ftr" sz="quarter" idx="11"/>
          </p:nvPr>
        </p:nvSpPr>
        <p:spPr/>
        <p:txBody>
          <a:bodyPr/>
          <a:lstStyle>
            <a:lvl1pPr>
              <a:defRPr/>
            </a:lvl1pPr>
          </a:lstStyle>
          <a:p>
            <a:endParaRPr lang="de-DE">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D5236BCA-2723-441E-8623-0725CADEDB0B}"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798557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201DD3F-B565-45D4-B713-9370623C5AA5}" type="datetimeFigureOut">
              <a:rPr lang="de-DE" smtClean="0"/>
              <a:t>16.03.2017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15077274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solidFill>
                <a:srgbClr val="000000"/>
              </a:solidFill>
            </a:endParaRPr>
          </a:p>
        </p:txBody>
      </p:sp>
      <p:sp>
        <p:nvSpPr>
          <p:cNvPr id="4" name="Fußzeilenplatzhalter 3"/>
          <p:cNvSpPr>
            <a:spLocks noGrp="1"/>
          </p:cNvSpPr>
          <p:nvPr>
            <p:ph type="ftr" sz="quarter" idx="11"/>
          </p:nvPr>
        </p:nvSpPr>
        <p:spPr/>
        <p:txBody>
          <a:bodyPr/>
          <a:lstStyle>
            <a:lvl1pPr>
              <a:defRPr/>
            </a:lvl1pPr>
          </a:lstStyle>
          <a:p>
            <a:endParaRPr lang="de-DE">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EAF07FBF-9C46-4F6A-9D89-0B0DA570B417}"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3221477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solidFill>
                <a:srgbClr val="000000"/>
              </a:solidFill>
            </a:endParaRPr>
          </a:p>
        </p:txBody>
      </p:sp>
      <p:sp>
        <p:nvSpPr>
          <p:cNvPr id="3" name="Fußzeilenplatzhalter 2"/>
          <p:cNvSpPr>
            <a:spLocks noGrp="1"/>
          </p:cNvSpPr>
          <p:nvPr>
            <p:ph type="ftr" sz="quarter" idx="11"/>
          </p:nvPr>
        </p:nvSpPr>
        <p:spPr/>
        <p:txBody>
          <a:bodyPr/>
          <a:lstStyle>
            <a:lvl1pPr>
              <a:defRPr/>
            </a:lvl1pPr>
          </a:lstStyle>
          <a:p>
            <a:endParaRPr lang="de-DE">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948A350E-9927-43B2-99B6-05F476066C0B}"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6747245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5D3E1A89-DA13-4936-8A2F-7A7894628CFD}"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17158154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solidFill>
                <a:srgbClr val="000000"/>
              </a:solidFill>
            </a:endParaRPr>
          </a:p>
        </p:txBody>
      </p:sp>
      <p:sp>
        <p:nvSpPr>
          <p:cNvPr id="6" name="Fußzeilenplatzhalter 5"/>
          <p:cNvSpPr>
            <a:spLocks noGrp="1"/>
          </p:cNvSpPr>
          <p:nvPr>
            <p:ph type="ftr" sz="quarter" idx="11"/>
          </p:nvPr>
        </p:nvSpPr>
        <p:spPr/>
        <p:txBody>
          <a:bodyPr/>
          <a:lstStyle>
            <a:lvl1pPr>
              <a:defRPr/>
            </a:lvl1pPr>
          </a:lstStyle>
          <a:p>
            <a:endParaRPr lang="de-DE">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945B99F5-C7E0-483B-A50A-0451A3DA83E1}"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74075364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D4B167FE-C7C9-4931-8B5C-FDD159B50771}"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23351446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solidFill>
                <a:srgbClr val="000000"/>
              </a:solidFill>
            </a:endParaRPr>
          </a:p>
        </p:txBody>
      </p:sp>
      <p:sp>
        <p:nvSpPr>
          <p:cNvPr id="5" name="Fußzeilenplatzhalter 4"/>
          <p:cNvSpPr>
            <a:spLocks noGrp="1"/>
          </p:cNvSpPr>
          <p:nvPr>
            <p:ph type="ftr" sz="quarter" idx="11"/>
          </p:nvPr>
        </p:nvSpPr>
        <p:spPr/>
        <p:txBody>
          <a:bodyPr/>
          <a:lstStyle>
            <a:lvl1pPr>
              <a:defRPr/>
            </a:lvl1pPr>
          </a:lstStyle>
          <a:p>
            <a:endParaRPr lang="de-DE">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494C4E58-F4F5-4D88-BFF9-E4189FD458F8}" type="slidenum">
              <a:rPr lang="de-DE">
                <a:solidFill>
                  <a:srgbClr val="000000"/>
                </a:solidFill>
              </a:rPr>
              <a:pPr/>
              <a:t>‹Nr.›</a:t>
            </a:fld>
            <a:endParaRPr lang="de-DE">
              <a:solidFill>
                <a:srgbClr val="000000"/>
              </a:solidFill>
            </a:endParaRPr>
          </a:p>
        </p:txBody>
      </p:sp>
    </p:spTree>
    <p:extLst>
      <p:ext uri="{BB962C8B-B14F-4D97-AF65-F5344CB8AC3E}">
        <p14:creationId xmlns:p14="http://schemas.microsoft.com/office/powerpoint/2010/main" val="332497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201DD3F-B565-45D4-B713-9370623C5AA5}" type="datetimeFigureOut">
              <a:rPr lang="de-DE" smtClean="0"/>
              <a:t>16.03.2017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122690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201DD3F-B565-45D4-B713-9370623C5AA5}" type="datetimeFigureOut">
              <a:rPr lang="de-DE" smtClean="0"/>
              <a:t>16.03.2017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100287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201DD3F-B565-45D4-B713-9370623C5AA5}" type="datetimeFigureOut">
              <a:rPr lang="de-DE" smtClean="0"/>
              <a:t>16.03.2017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325694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201DD3F-B565-45D4-B713-9370623C5AA5}" type="datetimeFigureOut">
              <a:rPr lang="de-DE" smtClean="0"/>
              <a:t>16.03.2017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DDFC8B-4DCA-4BE3-9E3F-646D4AB79391}" type="slidenum">
              <a:rPr lang="de-DE" smtClean="0"/>
              <a:t>‹Nr.›</a:t>
            </a:fld>
            <a:endParaRPr lang="de-DE"/>
          </a:p>
        </p:txBody>
      </p:sp>
    </p:spTree>
    <p:extLst>
      <p:ext uri="{BB962C8B-B14F-4D97-AF65-F5344CB8AC3E}">
        <p14:creationId xmlns:p14="http://schemas.microsoft.com/office/powerpoint/2010/main" val="670683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1DD3F-B565-45D4-B713-9370623C5AA5}" type="datetimeFigureOut">
              <a:rPr lang="de-DE" smtClean="0"/>
              <a:t>16.03.2017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DFC8B-4DCA-4BE3-9E3F-646D4AB79391}" type="slidenum">
              <a:rPr lang="de-DE" smtClean="0"/>
              <a:t>‹Nr.›</a:t>
            </a:fld>
            <a:endParaRPr lang="de-DE"/>
          </a:p>
        </p:txBody>
      </p:sp>
    </p:spTree>
    <p:extLst>
      <p:ext uri="{BB962C8B-B14F-4D97-AF65-F5344CB8AC3E}">
        <p14:creationId xmlns:p14="http://schemas.microsoft.com/office/powerpoint/2010/main" val="3847079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cs typeface="+mn-cs"/>
              </a:defRPr>
            </a:lvl1pPr>
          </a:lstStyle>
          <a:p>
            <a:pPr fontAlgn="base">
              <a:spcBef>
                <a:spcPct val="0"/>
              </a:spcBef>
              <a:spcAft>
                <a:spcPct val="0"/>
              </a:spcAft>
              <a:defRPr/>
            </a:pPr>
            <a:endParaRPr lang="de-D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cs typeface="+mn-cs"/>
              </a:defRPr>
            </a:lvl1pPr>
          </a:lstStyle>
          <a:p>
            <a:pPr fontAlgn="base">
              <a:spcBef>
                <a:spcPct val="0"/>
              </a:spcBef>
              <a:spcAft>
                <a:spcPct val="0"/>
              </a:spcAft>
              <a:defRPr/>
            </a:pPr>
            <a:endParaRPr lang="de-D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cs typeface="+mn-cs"/>
              </a:defRPr>
            </a:lvl1pPr>
          </a:lstStyle>
          <a:p>
            <a:pPr fontAlgn="base">
              <a:spcBef>
                <a:spcPct val="0"/>
              </a:spcBef>
              <a:spcAft>
                <a:spcPct val="0"/>
              </a:spcAft>
              <a:defRPr/>
            </a:pPr>
            <a:fld id="{D7665667-C82E-4309-87D9-B85926ED4121}" type="slidenum">
              <a:rPr lang="de-DE"/>
              <a:pPr fontAlgn="base">
                <a:spcBef>
                  <a:spcPct val="0"/>
                </a:spcBef>
                <a:spcAft>
                  <a:spcPct val="0"/>
                </a:spcAft>
                <a:defRPr/>
              </a:pPr>
              <a:t>‹Nr.›</a:t>
            </a:fld>
            <a:endParaRPr lang="de-DE"/>
          </a:p>
        </p:txBody>
      </p:sp>
    </p:spTree>
    <p:extLst>
      <p:ext uri="{BB962C8B-B14F-4D97-AF65-F5344CB8AC3E}">
        <p14:creationId xmlns:p14="http://schemas.microsoft.com/office/powerpoint/2010/main" val="1163480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de-DE">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de-DE">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1024AFA-52D7-4E83-B9D5-01ABDDF00EBA}" type="slidenum">
              <a:rPr lang="de-DE">
                <a:solidFill>
                  <a:srgbClr val="000000"/>
                </a:solidFill>
              </a:rPr>
              <a:pPr fontAlgn="base">
                <a:spcBef>
                  <a:spcPct val="0"/>
                </a:spcBef>
                <a:spcAft>
                  <a:spcPct val="0"/>
                </a:spcAft>
              </a:pPr>
              <a:t>‹Nr.›</a:t>
            </a:fld>
            <a:endParaRPr lang="de-DE">
              <a:solidFill>
                <a:srgbClr val="000000"/>
              </a:solidFill>
            </a:endParaRPr>
          </a:p>
        </p:txBody>
      </p:sp>
    </p:spTree>
    <p:extLst>
      <p:ext uri="{BB962C8B-B14F-4D97-AF65-F5344CB8AC3E}">
        <p14:creationId xmlns:p14="http://schemas.microsoft.com/office/powerpoint/2010/main" val="11955826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cs typeface="+mn-cs"/>
              </a:defRPr>
            </a:lvl1pPr>
          </a:lstStyle>
          <a:p>
            <a:pPr fontAlgn="base">
              <a:spcBef>
                <a:spcPct val="0"/>
              </a:spcBef>
              <a:spcAft>
                <a:spcPct val="0"/>
              </a:spcAft>
              <a:defRPr/>
            </a:pPr>
            <a:endParaRPr lang="de-D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cs typeface="+mn-cs"/>
              </a:defRPr>
            </a:lvl1pPr>
          </a:lstStyle>
          <a:p>
            <a:pPr fontAlgn="base">
              <a:spcBef>
                <a:spcPct val="0"/>
              </a:spcBef>
              <a:spcAft>
                <a:spcPct val="0"/>
              </a:spcAft>
              <a:defRPr/>
            </a:pPr>
            <a:endParaRPr lang="de-D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cs typeface="+mn-cs"/>
              </a:defRPr>
            </a:lvl1pPr>
          </a:lstStyle>
          <a:p>
            <a:pPr fontAlgn="base">
              <a:spcBef>
                <a:spcPct val="0"/>
              </a:spcBef>
              <a:spcAft>
                <a:spcPct val="0"/>
              </a:spcAft>
              <a:defRPr/>
            </a:pPr>
            <a:fld id="{D7665667-C82E-4309-87D9-B85926ED4121}" type="slidenum">
              <a:rPr lang="de-DE"/>
              <a:pPr fontAlgn="base">
                <a:spcBef>
                  <a:spcPct val="0"/>
                </a:spcBef>
                <a:spcAft>
                  <a:spcPct val="0"/>
                </a:spcAft>
                <a:defRPr/>
              </a:pPr>
              <a:t>‹Nr.›</a:t>
            </a:fld>
            <a:endParaRPr lang="de-DE"/>
          </a:p>
        </p:txBody>
      </p:sp>
    </p:spTree>
    <p:extLst>
      <p:ext uri="{BB962C8B-B14F-4D97-AF65-F5344CB8AC3E}">
        <p14:creationId xmlns:p14="http://schemas.microsoft.com/office/powerpoint/2010/main" val="18804807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de-DE">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de-DE">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1024AFA-52D7-4E83-B9D5-01ABDDF00EBA}" type="slidenum">
              <a:rPr lang="de-DE">
                <a:solidFill>
                  <a:srgbClr val="000000"/>
                </a:solidFill>
              </a:rPr>
              <a:pPr fontAlgn="base">
                <a:spcBef>
                  <a:spcPct val="0"/>
                </a:spcBef>
                <a:spcAft>
                  <a:spcPct val="0"/>
                </a:spcAft>
              </a:pPr>
              <a:t>‹Nr.›</a:t>
            </a:fld>
            <a:endParaRPr lang="de-DE">
              <a:solidFill>
                <a:srgbClr val="000000"/>
              </a:solidFill>
            </a:endParaRPr>
          </a:p>
        </p:txBody>
      </p:sp>
    </p:spTree>
    <p:extLst>
      <p:ext uri="{BB962C8B-B14F-4D97-AF65-F5344CB8AC3E}">
        <p14:creationId xmlns:p14="http://schemas.microsoft.com/office/powerpoint/2010/main" val="37400264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6.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4.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5.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5.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5.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6.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6.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6.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Kontaktflaeche_bl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628775"/>
            <a:ext cx="8497888" cy="4537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KW HKS-_Schrift_oben_link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257175"/>
            <a:ext cx="1116012" cy="101123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Juenger Logo Amt lang 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6237288"/>
            <a:ext cx="20891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ntage_bla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38" y="549275"/>
            <a:ext cx="763588" cy="49403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intage_bl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92500" y="-531813"/>
            <a:ext cx="6524625" cy="763588"/>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438552" y="519063"/>
            <a:ext cx="3557384" cy="461665"/>
          </a:xfrm>
          <a:prstGeom prst="rect">
            <a:avLst/>
          </a:prstGeom>
        </p:spPr>
        <p:txBody>
          <a:bodyPr wrap="none">
            <a:spAutoFit/>
          </a:bodyPr>
          <a:lstStyle/>
          <a:p>
            <a:pPr fontAlgn="base">
              <a:spcBef>
                <a:spcPct val="0"/>
              </a:spcBef>
              <a:spcAft>
                <a:spcPct val="0"/>
              </a:spcAft>
            </a:pPr>
            <a:r>
              <a:rPr lang="de-DE" sz="2400" b="1" dirty="0">
                <a:solidFill>
                  <a:schemeClr val="accent2"/>
                </a:solidFill>
                <a:latin typeface="HandVetica" panose="02000400000000000000" pitchFamily="2" charset="0"/>
              </a:rPr>
              <a:t>Opfer und Täterinnen/Täter</a:t>
            </a:r>
          </a:p>
        </p:txBody>
      </p:sp>
      <p:sp>
        <p:nvSpPr>
          <p:cNvPr id="8" name="Rechteck 7"/>
          <p:cNvSpPr/>
          <p:nvPr/>
        </p:nvSpPr>
        <p:spPr>
          <a:xfrm>
            <a:off x="471369" y="1187460"/>
            <a:ext cx="2762295" cy="369332"/>
          </a:xfrm>
          <a:prstGeom prst="rect">
            <a:avLst/>
          </a:prstGeom>
        </p:spPr>
        <p:txBody>
          <a:bodyPr wrap="none">
            <a:spAutoFit/>
          </a:bodyPr>
          <a:lstStyle/>
          <a:p>
            <a:pPr fontAlgn="base">
              <a:spcBef>
                <a:spcPct val="0"/>
              </a:spcBef>
              <a:spcAft>
                <a:spcPct val="0"/>
              </a:spcAft>
            </a:pPr>
            <a:r>
              <a:rPr lang="de-DE" b="1" dirty="0" smtClean="0">
                <a:solidFill>
                  <a:srgbClr val="FF0000"/>
                </a:solidFill>
              </a:rPr>
              <a:t>WER IST BETROFFEN?</a:t>
            </a:r>
            <a:endParaRPr lang="de-DE" b="1" dirty="0">
              <a:solidFill>
                <a:srgbClr val="FF0000"/>
              </a:solidFill>
            </a:endParaRPr>
          </a:p>
        </p:txBody>
      </p:sp>
      <p:sp>
        <p:nvSpPr>
          <p:cNvPr id="9" name="Rechteck 8"/>
          <p:cNvSpPr/>
          <p:nvPr/>
        </p:nvSpPr>
        <p:spPr>
          <a:xfrm>
            <a:off x="777124" y="2214664"/>
            <a:ext cx="3663895" cy="646331"/>
          </a:xfrm>
          <a:prstGeom prst="rect">
            <a:avLst/>
          </a:prstGeom>
        </p:spPr>
        <p:txBody>
          <a:bodyPr wrap="square">
            <a:spAutoFit/>
          </a:bodyPr>
          <a:lstStyle/>
          <a:p>
            <a:pPr fontAlgn="base">
              <a:spcBef>
                <a:spcPct val="0"/>
              </a:spcBef>
              <a:spcAft>
                <a:spcPct val="0"/>
              </a:spcAft>
            </a:pPr>
            <a:r>
              <a:rPr lang="de-DE" dirty="0">
                <a:solidFill>
                  <a:srgbClr val="000000"/>
                </a:solidFill>
              </a:rPr>
              <a:t>jedes </a:t>
            </a:r>
            <a:r>
              <a:rPr lang="de-DE" b="1" dirty="0">
                <a:solidFill>
                  <a:srgbClr val="FF0000"/>
                </a:solidFill>
              </a:rPr>
              <a:t>vierte</a:t>
            </a:r>
            <a:r>
              <a:rPr lang="de-DE" dirty="0">
                <a:solidFill>
                  <a:srgbClr val="000000"/>
                </a:solidFill>
              </a:rPr>
              <a:t> bis </a:t>
            </a:r>
            <a:r>
              <a:rPr lang="de-DE" b="1" dirty="0">
                <a:solidFill>
                  <a:srgbClr val="FF0000"/>
                </a:solidFill>
              </a:rPr>
              <a:t>fünfte</a:t>
            </a:r>
            <a:r>
              <a:rPr lang="de-DE" dirty="0">
                <a:solidFill>
                  <a:srgbClr val="000000"/>
                </a:solidFill>
              </a:rPr>
              <a:t> Mädchen		</a:t>
            </a:r>
          </a:p>
        </p:txBody>
      </p:sp>
      <p:sp>
        <p:nvSpPr>
          <p:cNvPr id="10" name="Rechteck 9"/>
          <p:cNvSpPr/>
          <p:nvPr/>
        </p:nvSpPr>
        <p:spPr>
          <a:xfrm>
            <a:off x="4593586" y="2676329"/>
            <a:ext cx="3454792" cy="369332"/>
          </a:xfrm>
          <a:prstGeom prst="rect">
            <a:avLst/>
          </a:prstGeom>
        </p:spPr>
        <p:txBody>
          <a:bodyPr wrap="none">
            <a:spAutoFit/>
          </a:bodyPr>
          <a:lstStyle/>
          <a:p>
            <a:pPr fontAlgn="base">
              <a:spcBef>
                <a:spcPct val="0"/>
              </a:spcBef>
              <a:spcAft>
                <a:spcPct val="0"/>
              </a:spcAft>
            </a:pPr>
            <a:r>
              <a:rPr lang="de-DE" dirty="0">
                <a:solidFill>
                  <a:srgbClr val="000000"/>
                </a:solidFill>
              </a:rPr>
              <a:t>jeder </a:t>
            </a:r>
            <a:r>
              <a:rPr lang="de-DE" b="1" dirty="0">
                <a:solidFill>
                  <a:srgbClr val="FF0000"/>
                </a:solidFill>
              </a:rPr>
              <a:t>zehnte</a:t>
            </a:r>
            <a:r>
              <a:rPr lang="de-DE" dirty="0">
                <a:solidFill>
                  <a:srgbClr val="000000"/>
                </a:solidFill>
              </a:rPr>
              <a:t> bis </a:t>
            </a:r>
            <a:r>
              <a:rPr lang="de-DE" b="1" dirty="0">
                <a:solidFill>
                  <a:srgbClr val="FF0000"/>
                </a:solidFill>
              </a:rPr>
              <a:t>zwölfte</a:t>
            </a:r>
            <a:r>
              <a:rPr lang="de-DE" dirty="0">
                <a:solidFill>
                  <a:srgbClr val="000000"/>
                </a:solidFill>
              </a:rPr>
              <a:t> Junge </a:t>
            </a:r>
          </a:p>
        </p:txBody>
      </p:sp>
      <p:sp>
        <p:nvSpPr>
          <p:cNvPr id="11" name="Rechteck 10"/>
          <p:cNvSpPr/>
          <p:nvPr/>
        </p:nvSpPr>
        <p:spPr>
          <a:xfrm>
            <a:off x="371188" y="3429000"/>
            <a:ext cx="7560840" cy="369332"/>
          </a:xfrm>
          <a:prstGeom prst="rect">
            <a:avLst/>
          </a:prstGeom>
        </p:spPr>
        <p:txBody>
          <a:bodyPr wrap="square">
            <a:spAutoFit/>
          </a:bodyPr>
          <a:lstStyle/>
          <a:p>
            <a:pPr fontAlgn="base">
              <a:spcBef>
                <a:spcPct val="0"/>
              </a:spcBef>
              <a:spcAft>
                <a:spcPct val="0"/>
              </a:spcAft>
            </a:pPr>
            <a:r>
              <a:rPr lang="de-DE" dirty="0">
                <a:solidFill>
                  <a:srgbClr val="000000"/>
                </a:solidFill>
              </a:rPr>
              <a:t>unabhängig von Alter, Aussehen, Schichtzugehörigkeit und Herkunft</a:t>
            </a:r>
          </a:p>
        </p:txBody>
      </p:sp>
      <p:sp>
        <p:nvSpPr>
          <p:cNvPr id="12" name="Rechteck 11"/>
          <p:cNvSpPr/>
          <p:nvPr/>
        </p:nvSpPr>
        <p:spPr>
          <a:xfrm>
            <a:off x="4131439" y="4149080"/>
            <a:ext cx="3095784" cy="369332"/>
          </a:xfrm>
          <a:prstGeom prst="rect">
            <a:avLst/>
          </a:prstGeom>
        </p:spPr>
        <p:txBody>
          <a:bodyPr wrap="none">
            <a:spAutoFit/>
          </a:bodyPr>
          <a:lstStyle/>
          <a:p>
            <a:pPr fontAlgn="base">
              <a:spcBef>
                <a:spcPct val="0"/>
              </a:spcBef>
              <a:spcAft>
                <a:spcPct val="0"/>
              </a:spcAft>
            </a:pPr>
            <a:r>
              <a:rPr lang="de-DE" dirty="0">
                <a:solidFill>
                  <a:srgbClr val="000000"/>
                </a:solidFill>
              </a:rPr>
              <a:t>im Alter von </a:t>
            </a:r>
            <a:r>
              <a:rPr lang="de-DE" b="1" dirty="0">
                <a:solidFill>
                  <a:srgbClr val="FF0000"/>
                </a:solidFill>
              </a:rPr>
              <a:t>6 </a:t>
            </a:r>
            <a:r>
              <a:rPr lang="de-DE" dirty="0">
                <a:solidFill>
                  <a:srgbClr val="000000"/>
                </a:solidFill>
              </a:rPr>
              <a:t>bis </a:t>
            </a:r>
            <a:r>
              <a:rPr lang="de-DE" b="1" dirty="0">
                <a:solidFill>
                  <a:srgbClr val="FF0000"/>
                </a:solidFill>
              </a:rPr>
              <a:t>12 </a:t>
            </a:r>
            <a:r>
              <a:rPr lang="de-DE" dirty="0">
                <a:solidFill>
                  <a:srgbClr val="000000"/>
                </a:solidFill>
              </a:rPr>
              <a:t>Jahren </a:t>
            </a:r>
          </a:p>
        </p:txBody>
      </p:sp>
      <p:sp>
        <p:nvSpPr>
          <p:cNvPr id="13" name="Rechteck 12"/>
          <p:cNvSpPr/>
          <p:nvPr/>
        </p:nvSpPr>
        <p:spPr>
          <a:xfrm>
            <a:off x="341555" y="4869160"/>
            <a:ext cx="5250155" cy="400110"/>
          </a:xfrm>
          <a:prstGeom prst="rect">
            <a:avLst/>
          </a:prstGeom>
        </p:spPr>
        <p:txBody>
          <a:bodyPr wrap="none">
            <a:spAutoFit/>
          </a:bodyPr>
          <a:lstStyle/>
          <a:p>
            <a:pPr fontAlgn="base">
              <a:spcBef>
                <a:spcPct val="0"/>
              </a:spcBef>
              <a:spcAft>
                <a:spcPct val="0"/>
              </a:spcAft>
            </a:pPr>
            <a:r>
              <a:rPr lang="de-DE" sz="2000" b="1" dirty="0">
                <a:solidFill>
                  <a:srgbClr val="FF0000"/>
                </a:solidFill>
              </a:rPr>
              <a:t>Ca.12.500 Fälle registrierte Fälle pro Jahr </a:t>
            </a:r>
          </a:p>
        </p:txBody>
      </p:sp>
      <p:sp>
        <p:nvSpPr>
          <p:cNvPr id="14" name="Textfeld 13"/>
          <p:cNvSpPr txBox="1"/>
          <p:nvPr/>
        </p:nvSpPr>
        <p:spPr>
          <a:xfrm>
            <a:off x="2090977" y="5489575"/>
            <a:ext cx="6471643" cy="523220"/>
          </a:xfrm>
          <a:prstGeom prst="rect">
            <a:avLst/>
          </a:prstGeom>
          <a:noFill/>
        </p:spPr>
        <p:txBody>
          <a:bodyPr wrap="none" rtlCol="0">
            <a:spAutoFit/>
          </a:bodyPr>
          <a:lstStyle/>
          <a:p>
            <a:pPr fontAlgn="base">
              <a:spcBef>
                <a:spcPct val="0"/>
              </a:spcBef>
              <a:spcAft>
                <a:spcPct val="0"/>
              </a:spcAft>
            </a:pPr>
            <a:r>
              <a:rPr lang="de-DE" dirty="0">
                <a:solidFill>
                  <a:srgbClr val="000000"/>
                </a:solidFill>
              </a:rPr>
              <a:t>Man schätzt die tatsächliche Zahl bei </a:t>
            </a:r>
            <a:r>
              <a:rPr lang="de-DE" sz="2800" b="1" dirty="0">
                <a:solidFill>
                  <a:srgbClr val="FF0000"/>
                </a:solidFill>
              </a:rPr>
              <a:t>250.000 Fällen</a:t>
            </a:r>
          </a:p>
        </p:txBody>
      </p:sp>
    </p:spTree>
    <p:extLst>
      <p:ext uri="{BB962C8B-B14F-4D97-AF65-F5344CB8AC3E}">
        <p14:creationId xmlns:p14="http://schemas.microsoft.com/office/powerpoint/2010/main" val="3189603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Kontaktflaeche_bl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357" y="1628775"/>
            <a:ext cx="8786813" cy="4537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KW HKS-_Schrift_oben_link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257175"/>
            <a:ext cx="1116012" cy="101123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Juenger Logo Amt lang 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6237288"/>
            <a:ext cx="20891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ntage_bla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38" y="549275"/>
            <a:ext cx="763588" cy="49403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intage_bl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92500" y="-531813"/>
            <a:ext cx="6524625" cy="763588"/>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539552" y="549275"/>
            <a:ext cx="4540538" cy="369332"/>
          </a:xfrm>
          <a:prstGeom prst="rect">
            <a:avLst/>
          </a:prstGeom>
        </p:spPr>
        <p:txBody>
          <a:bodyPr wrap="none">
            <a:spAutoFit/>
          </a:bodyPr>
          <a:lstStyle/>
          <a:p>
            <a:pPr fontAlgn="base">
              <a:spcBef>
                <a:spcPct val="0"/>
              </a:spcBef>
              <a:spcAft>
                <a:spcPct val="0"/>
              </a:spcAft>
            </a:pPr>
            <a:r>
              <a:rPr lang="de-DE" b="1" dirty="0">
                <a:solidFill>
                  <a:srgbClr val="FF0000"/>
                </a:solidFill>
              </a:rPr>
              <a:t>TÄTER UND TÄTERINNENSTRATEGIEN</a:t>
            </a:r>
          </a:p>
        </p:txBody>
      </p:sp>
      <p:sp>
        <p:nvSpPr>
          <p:cNvPr id="8" name="Rechteck 7"/>
          <p:cNvSpPr/>
          <p:nvPr/>
        </p:nvSpPr>
        <p:spPr>
          <a:xfrm>
            <a:off x="957466" y="1259443"/>
            <a:ext cx="4370107" cy="338554"/>
          </a:xfrm>
          <a:prstGeom prst="rect">
            <a:avLst/>
          </a:prstGeom>
        </p:spPr>
        <p:txBody>
          <a:bodyPr wrap="none">
            <a:spAutoFit/>
          </a:bodyPr>
          <a:lstStyle/>
          <a:p>
            <a:pPr fontAlgn="base">
              <a:spcBef>
                <a:spcPct val="0"/>
              </a:spcBef>
              <a:spcAft>
                <a:spcPct val="0"/>
              </a:spcAft>
            </a:pPr>
            <a:r>
              <a:rPr lang="de-DE" sz="1600" b="1" u="sng" dirty="0">
                <a:solidFill>
                  <a:schemeClr val="accent2"/>
                </a:solidFill>
              </a:rPr>
              <a:t>Folgende Strategien kommen zum Einsatz:</a:t>
            </a:r>
          </a:p>
        </p:txBody>
      </p:sp>
      <p:sp>
        <p:nvSpPr>
          <p:cNvPr id="2" name="Rechteck 1"/>
          <p:cNvSpPr/>
          <p:nvPr/>
        </p:nvSpPr>
        <p:spPr>
          <a:xfrm>
            <a:off x="468427" y="2132856"/>
            <a:ext cx="8623747" cy="2554545"/>
          </a:xfrm>
          <a:prstGeom prst="rect">
            <a:avLst/>
          </a:prstGeom>
        </p:spPr>
        <p:txBody>
          <a:bodyPr wrap="square">
            <a:spAutoFit/>
          </a:bodyPr>
          <a:lstStyle/>
          <a:p>
            <a:pPr marL="285750" indent="-285750" fontAlgn="base">
              <a:spcBef>
                <a:spcPct val="0"/>
              </a:spcBef>
              <a:spcAft>
                <a:spcPct val="0"/>
              </a:spcAft>
              <a:buFont typeface="Arial" pitchFamily="34" charset="0"/>
              <a:buChar char="•"/>
            </a:pPr>
            <a:r>
              <a:rPr lang="de-DE" sz="1600" b="1" dirty="0">
                <a:solidFill>
                  <a:srgbClr val="000000"/>
                </a:solidFill>
              </a:rPr>
              <a:t>Bedrohen:</a:t>
            </a:r>
          </a:p>
          <a:p>
            <a:pPr marL="257175" lvl="1" fontAlgn="base">
              <a:spcBef>
                <a:spcPct val="0"/>
              </a:spcBef>
              <a:spcAft>
                <a:spcPct val="0"/>
              </a:spcAft>
            </a:pPr>
            <a:r>
              <a:rPr lang="de-DE" sz="1600" i="1" dirty="0">
                <a:solidFill>
                  <a:srgbClr val="000000"/>
                </a:solidFill>
              </a:rPr>
              <a:t>„ Wenn du was sagt, bringe ich dich um,“ …  „schlage ich dich zusammen.“</a:t>
            </a:r>
          </a:p>
          <a:p>
            <a:pPr marL="257175" lvl="1" fontAlgn="base">
              <a:spcBef>
                <a:spcPct val="0"/>
              </a:spcBef>
              <a:spcAft>
                <a:spcPct val="0"/>
              </a:spcAft>
            </a:pPr>
            <a:endParaRPr lang="de-DE" sz="1600" dirty="0">
              <a:solidFill>
                <a:srgbClr val="000000"/>
              </a:solidFill>
            </a:endParaRPr>
          </a:p>
          <a:p>
            <a:pPr marL="285750" indent="-285750" fontAlgn="base">
              <a:spcBef>
                <a:spcPct val="0"/>
              </a:spcBef>
              <a:spcAft>
                <a:spcPct val="0"/>
              </a:spcAft>
              <a:buFont typeface="Arial" pitchFamily="34" charset="0"/>
              <a:buChar char="•"/>
            </a:pPr>
            <a:r>
              <a:rPr lang="de-DE" sz="1600" b="1" dirty="0">
                <a:solidFill>
                  <a:srgbClr val="000000"/>
                </a:solidFill>
              </a:rPr>
              <a:t>Angst machen/Erpressen:</a:t>
            </a:r>
          </a:p>
          <a:p>
            <a:pPr marL="257175" lvl="1" fontAlgn="base">
              <a:spcBef>
                <a:spcPct val="0"/>
              </a:spcBef>
              <a:spcAft>
                <a:spcPct val="0"/>
              </a:spcAft>
            </a:pPr>
            <a:r>
              <a:rPr lang="de-DE" sz="1600" i="1" dirty="0">
                <a:solidFill>
                  <a:srgbClr val="000000"/>
                </a:solidFill>
              </a:rPr>
              <a:t>„ Wenn du was sagst, bringe ich dein Meerschweinchen um.“</a:t>
            </a:r>
          </a:p>
          <a:p>
            <a:pPr marL="257175" lvl="1" fontAlgn="base">
              <a:spcBef>
                <a:spcPct val="0"/>
              </a:spcBef>
              <a:spcAft>
                <a:spcPct val="0"/>
              </a:spcAft>
            </a:pPr>
            <a:endParaRPr lang="de-DE" sz="1600" dirty="0">
              <a:solidFill>
                <a:srgbClr val="000000"/>
              </a:solidFill>
            </a:endParaRPr>
          </a:p>
          <a:p>
            <a:pPr marL="285750" indent="-285750" fontAlgn="base">
              <a:spcBef>
                <a:spcPct val="0"/>
              </a:spcBef>
              <a:spcAft>
                <a:spcPct val="0"/>
              </a:spcAft>
              <a:buFont typeface="Arial" pitchFamily="34" charset="0"/>
              <a:buChar char="•"/>
            </a:pPr>
            <a:r>
              <a:rPr lang="de-DE" sz="1600" b="1" dirty="0">
                <a:solidFill>
                  <a:srgbClr val="000000"/>
                </a:solidFill>
              </a:rPr>
              <a:t>Verstricken/Schuld auf das Opfer abwälzen:</a:t>
            </a:r>
          </a:p>
          <a:p>
            <a:pPr marL="257175" lvl="1" fontAlgn="base">
              <a:spcBef>
                <a:spcPct val="0"/>
              </a:spcBef>
              <a:spcAft>
                <a:spcPct val="0"/>
              </a:spcAft>
            </a:pPr>
            <a:r>
              <a:rPr lang="de-DE" sz="1600" i="1" dirty="0">
                <a:solidFill>
                  <a:srgbClr val="000000"/>
                </a:solidFill>
              </a:rPr>
              <a:t>„Du hast doch die Porno-DVD selbst aus dem Regal geholt.“ </a:t>
            </a:r>
          </a:p>
          <a:p>
            <a:pPr marL="257175" lvl="1" fontAlgn="base">
              <a:spcBef>
                <a:spcPct val="0"/>
              </a:spcBef>
              <a:spcAft>
                <a:spcPct val="0"/>
              </a:spcAft>
            </a:pPr>
            <a:r>
              <a:rPr lang="de-DE" sz="1600" i="1" dirty="0">
                <a:solidFill>
                  <a:srgbClr val="000000"/>
                </a:solidFill>
              </a:rPr>
              <a:t>„Du hast das Geld/die Geschenke doch angenommen.“ </a:t>
            </a:r>
          </a:p>
          <a:p>
            <a:pPr marL="257175" lvl="1" fontAlgn="base">
              <a:spcBef>
                <a:spcPct val="0"/>
              </a:spcBef>
              <a:spcAft>
                <a:spcPct val="0"/>
              </a:spcAft>
            </a:pPr>
            <a:r>
              <a:rPr lang="de-DE" sz="1600" i="1" dirty="0">
                <a:solidFill>
                  <a:srgbClr val="000000"/>
                </a:solidFill>
              </a:rPr>
              <a:t>etc…. </a:t>
            </a:r>
            <a:endParaRPr lang="de-DE" sz="1600" dirty="0">
              <a:solidFill>
                <a:srgbClr val="000000"/>
              </a:solidFill>
            </a:endParaRPr>
          </a:p>
        </p:txBody>
      </p:sp>
    </p:spTree>
    <p:extLst>
      <p:ext uri="{BB962C8B-B14F-4D97-AF65-F5344CB8AC3E}">
        <p14:creationId xmlns:p14="http://schemas.microsoft.com/office/powerpoint/2010/main" val="147942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Kontaktflaeche_bl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4" y="1628775"/>
            <a:ext cx="8786813" cy="4537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KW HKS-_Schrift_oben_link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257175"/>
            <a:ext cx="1116012" cy="101123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Juenger Logo Amt lang 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6237288"/>
            <a:ext cx="20891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ntage_bla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38" y="549275"/>
            <a:ext cx="763588" cy="49403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intage_bl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92500" y="-531813"/>
            <a:ext cx="6524625" cy="763588"/>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395536" y="1348601"/>
            <a:ext cx="8669772" cy="4816703"/>
          </a:xfrm>
          <a:prstGeom prst="rect">
            <a:avLst/>
          </a:prstGeom>
        </p:spPr>
        <p:txBody>
          <a:bodyPr wrap="square">
            <a:spAutoFit/>
          </a:bodyPr>
          <a:lstStyle/>
          <a:p>
            <a:pPr fontAlgn="base">
              <a:spcBef>
                <a:spcPct val="0"/>
              </a:spcBef>
              <a:spcAft>
                <a:spcPct val="0"/>
              </a:spcAft>
            </a:pPr>
            <a:r>
              <a:rPr lang="de-DE" sz="1600" b="1" dirty="0">
                <a:solidFill>
                  <a:schemeClr val="accent2"/>
                </a:solidFill>
              </a:rPr>
              <a:t>Gründe dafür, warum sexuelle Gewaltdelikte oft nicht aufgedeckt </a:t>
            </a:r>
            <a:r>
              <a:rPr lang="de-DE" sz="1600" b="1" dirty="0" smtClean="0">
                <a:solidFill>
                  <a:schemeClr val="accent2"/>
                </a:solidFill>
              </a:rPr>
              <a:t>werden </a:t>
            </a:r>
            <a:r>
              <a:rPr lang="de-DE" sz="1600" b="1" dirty="0">
                <a:solidFill>
                  <a:schemeClr val="accent2"/>
                </a:solidFill>
              </a:rPr>
              <a:t>können sein:</a:t>
            </a:r>
          </a:p>
          <a:p>
            <a:pPr fontAlgn="base">
              <a:spcBef>
                <a:spcPct val="0"/>
              </a:spcBef>
              <a:spcAft>
                <a:spcPct val="0"/>
              </a:spcAft>
            </a:pPr>
            <a:endParaRPr lang="de-DE" sz="1600" u="sng" dirty="0">
              <a:solidFill>
                <a:srgbClr val="000000"/>
              </a:solidFill>
            </a:endParaRPr>
          </a:p>
          <a:p>
            <a:pPr marL="285750" indent="-285750" fontAlgn="base">
              <a:lnSpc>
                <a:spcPts val="2200"/>
              </a:lnSpc>
              <a:spcBef>
                <a:spcPct val="0"/>
              </a:spcBef>
              <a:spcAft>
                <a:spcPct val="0"/>
              </a:spcAft>
              <a:buFont typeface="Arial" pitchFamily="34" charset="0"/>
              <a:buChar char="•"/>
            </a:pPr>
            <a:r>
              <a:rPr lang="de-DE" sz="1600" dirty="0">
                <a:solidFill>
                  <a:srgbClr val="000000"/>
                </a:solidFill>
              </a:rPr>
              <a:t>Das Kind oder die/der Jugendliche findet keine Person, zu der genügend Vertrauen besteht, um darüber zu sprechen.</a:t>
            </a:r>
          </a:p>
          <a:p>
            <a:pPr marL="285750" indent="-285750" fontAlgn="base">
              <a:lnSpc>
                <a:spcPts val="2200"/>
              </a:lnSpc>
              <a:spcBef>
                <a:spcPct val="0"/>
              </a:spcBef>
              <a:spcAft>
                <a:spcPct val="0"/>
              </a:spcAft>
              <a:buFont typeface="Arial" pitchFamily="34" charset="0"/>
              <a:buChar char="•"/>
            </a:pPr>
            <a:r>
              <a:rPr lang="de-DE" sz="1600" dirty="0">
                <a:solidFill>
                  <a:srgbClr val="000000"/>
                </a:solidFill>
              </a:rPr>
              <a:t>Dem Kind wird nicht geglaubt, wenn es über sexuelle Handlungen spricht oder das Sprechen über Sexualität wird generell tabuisiert </a:t>
            </a:r>
          </a:p>
          <a:p>
            <a:pPr marL="285750" indent="-285750" fontAlgn="base">
              <a:lnSpc>
                <a:spcPts val="2200"/>
              </a:lnSpc>
              <a:spcBef>
                <a:spcPct val="0"/>
              </a:spcBef>
              <a:spcAft>
                <a:spcPct val="0"/>
              </a:spcAft>
              <a:buFont typeface="Arial" pitchFamily="34" charset="0"/>
              <a:buChar char="•"/>
            </a:pPr>
            <a:r>
              <a:rPr lang="de-DE" sz="1600" dirty="0">
                <a:solidFill>
                  <a:srgbClr val="000000"/>
                </a:solidFill>
              </a:rPr>
              <a:t>Das Opfer hat Angst, dass die Täterin/der Täter Drohungen in die Tat umsetzt oder dass die Familie dann auseinanderbricht.</a:t>
            </a:r>
          </a:p>
          <a:p>
            <a:pPr marL="285750" indent="-285750" fontAlgn="base">
              <a:lnSpc>
                <a:spcPts val="2200"/>
              </a:lnSpc>
              <a:spcBef>
                <a:spcPct val="0"/>
              </a:spcBef>
              <a:spcAft>
                <a:spcPct val="0"/>
              </a:spcAft>
              <a:buFont typeface="Arial" pitchFamily="34" charset="0"/>
              <a:buChar char="•"/>
            </a:pPr>
            <a:r>
              <a:rPr lang="de-DE" sz="1600" dirty="0">
                <a:solidFill>
                  <a:srgbClr val="000000"/>
                </a:solidFill>
              </a:rPr>
              <a:t>Das Kind oder die/der Jugendliche kann die  sexuell übergriffige Handlung gar nicht als </a:t>
            </a:r>
            <a:r>
              <a:rPr lang="de-DE" sz="1600" dirty="0" smtClean="0">
                <a:solidFill>
                  <a:srgbClr val="000000"/>
                </a:solidFill>
              </a:rPr>
              <a:t>solche </a:t>
            </a:r>
            <a:r>
              <a:rPr lang="de-DE" sz="1600" dirty="0">
                <a:solidFill>
                  <a:srgbClr val="000000"/>
                </a:solidFill>
              </a:rPr>
              <a:t>einschätzen, weil ihr/ihm immer erklärt wird, dies sei völlig normal.</a:t>
            </a:r>
          </a:p>
          <a:p>
            <a:pPr marL="285750" indent="-285750" fontAlgn="base">
              <a:lnSpc>
                <a:spcPts val="2200"/>
              </a:lnSpc>
              <a:spcBef>
                <a:spcPct val="0"/>
              </a:spcBef>
              <a:spcAft>
                <a:spcPct val="0"/>
              </a:spcAft>
              <a:buFont typeface="Arial" pitchFamily="34" charset="0"/>
              <a:buChar char="•"/>
            </a:pPr>
            <a:r>
              <a:rPr lang="de-DE" sz="1600" dirty="0">
                <a:solidFill>
                  <a:srgbClr val="000000"/>
                </a:solidFill>
              </a:rPr>
              <a:t>Das Opfer schämt sich und glaubt (mit-)schuldig zu sein. </a:t>
            </a:r>
          </a:p>
          <a:p>
            <a:pPr marL="285750" indent="-285750" fontAlgn="base">
              <a:lnSpc>
                <a:spcPts val="2200"/>
              </a:lnSpc>
              <a:spcBef>
                <a:spcPct val="0"/>
              </a:spcBef>
              <a:spcAft>
                <a:spcPct val="0"/>
              </a:spcAft>
              <a:buFont typeface="Arial" pitchFamily="34" charset="0"/>
              <a:buChar char="•"/>
            </a:pPr>
            <a:r>
              <a:rPr lang="de-DE" sz="1600" dirty="0">
                <a:solidFill>
                  <a:srgbClr val="000000"/>
                </a:solidFill>
              </a:rPr>
              <a:t>Das Opfer verfügt aufgrund des Alters oder einer Behinderung über eine mangelnde Artikulationsfähigkeit. </a:t>
            </a:r>
          </a:p>
          <a:p>
            <a:pPr marL="285750" indent="-285750" fontAlgn="base">
              <a:lnSpc>
                <a:spcPts val="2200"/>
              </a:lnSpc>
              <a:spcBef>
                <a:spcPct val="0"/>
              </a:spcBef>
              <a:spcAft>
                <a:spcPct val="0"/>
              </a:spcAft>
              <a:buFont typeface="Arial" pitchFamily="34" charset="0"/>
              <a:buChar char="•"/>
            </a:pPr>
            <a:r>
              <a:rPr lang="de-DE" sz="1600" dirty="0">
                <a:solidFill>
                  <a:srgbClr val="000000"/>
                </a:solidFill>
              </a:rPr>
              <a:t>Dem Opfer wird die „Schuld“ vom Täter/der Täterin eingeredet </a:t>
            </a:r>
          </a:p>
          <a:p>
            <a:pPr marL="285750" indent="-285750" fontAlgn="base">
              <a:lnSpc>
                <a:spcPts val="2200"/>
              </a:lnSpc>
              <a:spcBef>
                <a:spcPct val="0"/>
              </a:spcBef>
              <a:spcAft>
                <a:spcPct val="0"/>
              </a:spcAft>
              <a:buFont typeface="Arial" pitchFamily="34" charset="0"/>
              <a:buChar char="•"/>
            </a:pPr>
            <a:r>
              <a:rPr lang="de-DE" sz="1600" dirty="0">
                <a:solidFill>
                  <a:srgbClr val="000000"/>
                </a:solidFill>
              </a:rPr>
              <a:t>Der Täter/die Täterin inszeniert den Übergriff und mögliche Folgen für das Opfer und Angehörige oftmals so, dass Opfer glauben, dass anderen etwas schlimmes passiert, wenn diese die Wahrheit sagen. (Drohungen und Einschüchterungen)</a:t>
            </a:r>
          </a:p>
        </p:txBody>
      </p:sp>
      <p:sp>
        <p:nvSpPr>
          <p:cNvPr id="8" name="Rechteck 7"/>
          <p:cNvSpPr/>
          <p:nvPr/>
        </p:nvSpPr>
        <p:spPr>
          <a:xfrm>
            <a:off x="467544" y="578128"/>
            <a:ext cx="4019049" cy="369332"/>
          </a:xfrm>
          <a:prstGeom prst="rect">
            <a:avLst/>
          </a:prstGeom>
        </p:spPr>
        <p:txBody>
          <a:bodyPr wrap="none">
            <a:spAutoFit/>
          </a:bodyPr>
          <a:lstStyle/>
          <a:p>
            <a:pPr fontAlgn="base">
              <a:spcBef>
                <a:spcPct val="0"/>
              </a:spcBef>
              <a:spcAft>
                <a:spcPct val="0"/>
              </a:spcAft>
            </a:pPr>
            <a:r>
              <a:rPr lang="de-DE" b="1" dirty="0" smtClean="0">
                <a:solidFill>
                  <a:srgbClr val="FF0000"/>
                </a:solidFill>
              </a:rPr>
              <a:t>OPFER UND TÄTERINNEN/TÄTER</a:t>
            </a:r>
            <a:endParaRPr lang="de-DE" b="1" dirty="0">
              <a:solidFill>
                <a:srgbClr val="FF0000"/>
              </a:solidFill>
            </a:endParaRPr>
          </a:p>
        </p:txBody>
      </p:sp>
    </p:spTree>
    <p:extLst>
      <p:ext uri="{BB962C8B-B14F-4D97-AF65-F5344CB8AC3E}">
        <p14:creationId xmlns:p14="http://schemas.microsoft.com/office/powerpoint/2010/main" val="410623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500"/>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fade">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fade">
                                      <p:cBhvr>
                                        <p:cTn id="42"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Kontaktflaeche_bl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4" y="1628775"/>
            <a:ext cx="8786813" cy="4537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KW HKS-_Schrift_oben_link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257175"/>
            <a:ext cx="1116012" cy="101123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Juenger Logo Amt lang 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6237288"/>
            <a:ext cx="20891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ntage_bla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38" y="549275"/>
            <a:ext cx="763588" cy="49403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intage_bl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92500" y="-531813"/>
            <a:ext cx="6524625" cy="763588"/>
          </a:xfrm>
          <a:prstGeom prst="rect">
            <a:avLst/>
          </a:prstGeom>
          <a:noFill/>
          <a:extLst>
            <a:ext uri="{909E8E84-426E-40DD-AFC4-6F175D3DCCD1}">
              <a14:hiddenFill xmlns:a14="http://schemas.microsoft.com/office/drawing/2010/main">
                <a:solidFill>
                  <a:srgbClr val="FFFFFF"/>
                </a:solidFill>
              </a14:hiddenFill>
            </a:ext>
          </a:extLst>
        </p:spPr>
      </p:pic>
      <p:sp>
        <p:nvSpPr>
          <p:cNvPr id="2" name="Rechteck 1"/>
          <p:cNvSpPr/>
          <p:nvPr/>
        </p:nvSpPr>
        <p:spPr>
          <a:xfrm>
            <a:off x="323528" y="1052736"/>
            <a:ext cx="8280920" cy="584775"/>
          </a:xfrm>
          <a:prstGeom prst="rect">
            <a:avLst/>
          </a:prstGeom>
        </p:spPr>
        <p:txBody>
          <a:bodyPr wrap="square">
            <a:spAutoFit/>
          </a:bodyPr>
          <a:lstStyle/>
          <a:p>
            <a:pPr fontAlgn="base">
              <a:spcBef>
                <a:spcPct val="0"/>
              </a:spcBef>
              <a:spcAft>
                <a:spcPct val="0"/>
              </a:spcAft>
            </a:pPr>
            <a:r>
              <a:rPr lang="de-DE" sz="1600" b="1" dirty="0">
                <a:solidFill>
                  <a:schemeClr val="accent2"/>
                </a:solidFill>
              </a:rPr>
              <a:t>Zwischen Täterin/Täter und Opfer besteht immer ein Machtgefälle. Sie sind ihrem Opfer überlegen, zum Beispiel:</a:t>
            </a:r>
          </a:p>
        </p:txBody>
      </p:sp>
      <p:sp>
        <p:nvSpPr>
          <p:cNvPr id="8" name="Rechteck 7"/>
          <p:cNvSpPr/>
          <p:nvPr/>
        </p:nvSpPr>
        <p:spPr>
          <a:xfrm>
            <a:off x="467544" y="578128"/>
            <a:ext cx="3929281" cy="369332"/>
          </a:xfrm>
          <a:prstGeom prst="rect">
            <a:avLst/>
          </a:prstGeom>
        </p:spPr>
        <p:txBody>
          <a:bodyPr wrap="none">
            <a:spAutoFit/>
          </a:bodyPr>
          <a:lstStyle/>
          <a:p>
            <a:pPr fontAlgn="base">
              <a:spcBef>
                <a:spcPct val="0"/>
              </a:spcBef>
              <a:spcAft>
                <a:spcPct val="0"/>
              </a:spcAft>
            </a:pPr>
            <a:r>
              <a:rPr lang="de-DE" b="1" dirty="0">
                <a:solidFill>
                  <a:srgbClr val="FF0000"/>
                </a:solidFill>
              </a:rPr>
              <a:t>OPFER UND TÄTERINNEN/TÄTER</a:t>
            </a:r>
          </a:p>
        </p:txBody>
      </p:sp>
      <p:sp>
        <p:nvSpPr>
          <p:cNvPr id="3" name="Rechteck 2"/>
          <p:cNvSpPr/>
          <p:nvPr/>
        </p:nvSpPr>
        <p:spPr>
          <a:xfrm>
            <a:off x="395536" y="2019612"/>
            <a:ext cx="8670230" cy="3785652"/>
          </a:xfrm>
          <a:prstGeom prst="rect">
            <a:avLst/>
          </a:prstGeom>
        </p:spPr>
        <p:txBody>
          <a:bodyPr wrap="square">
            <a:spAutoFit/>
          </a:bodyPr>
          <a:lstStyle/>
          <a:p>
            <a:pPr marL="285750" indent="-285750" fontAlgn="base">
              <a:lnSpc>
                <a:spcPts val="3200"/>
              </a:lnSpc>
              <a:spcBef>
                <a:spcPct val="0"/>
              </a:spcBef>
              <a:spcAft>
                <a:spcPct val="0"/>
              </a:spcAft>
              <a:buFont typeface="Arial" pitchFamily="34" charset="0"/>
              <a:buChar char="•"/>
            </a:pPr>
            <a:r>
              <a:rPr lang="de-DE" sz="1600" dirty="0">
                <a:solidFill>
                  <a:srgbClr val="000000"/>
                </a:solidFill>
              </a:rPr>
              <a:t>in der Familienposition (Vater – Kind, Tante – Neffe, Opa – Enkel/in), </a:t>
            </a:r>
          </a:p>
          <a:p>
            <a:pPr marL="285750" indent="-285750" fontAlgn="base">
              <a:lnSpc>
                <a:spcPts val="3200"/>
              </a:lnSpc>
              <a:spcBef>
                <a:spcPct val="0"/>
              </a:spcBef>
              <a:spcAft>
                <a:spcPct val="0"/>
              </a:spcAft>
              <a:buFont typeface="Arial" pitchFamily="34" charset="0"/>
              <a:buChar char="•"/>
            </a:pPr>
            <a:r>
              <a:rPr lang="de-DE" sz="1600" dirty="0">
                <a:solidFill>
                  <a:srgbClr val="000000"/>
                </a:solidFill>
              </a:rPr>
              <a:t>in der beruflichen oder verbandlichen Hierarchie (Gruppenleitung – Gruppenmitglied; Pfarrer/in – Konfirmand/in; Vorgesetzte/r – Mitarbeiter/in)</a:t>
            </a:r>
          </a:p>
          <a:p>
            <a:pPr marL="285750" indent="-285750" fontAlgn="base">
              <a:lnSpc>
                <a:spcPts val="3200"/>
              </a:lnSpc>
              <a:spcBef>
                <a:spcPct val="0"/>
              </a:spcBef>
              <a:spcAft>
                <a:spcPct val="0"/>
              </a:spcAft>
              <a:buFont typeface="Arial" pitchFamily="34" charset="0"/>
              <a:buChar char="•"/>
            </a:pPr>
            <a:r>
              <a:rPr lang="de-DE" sz="1600" dirty="0">
                <a:solidFill>
                  <a:srgbClr val="000000"/>
                </a:solidFill>
              </a:rPr>
              <a:t>im Alter und/oder in der körperlich-sexuellen Entwicklung, </a:t>
            </a:r>
          </a:p>
          <a:p>
            <a:pPr marL="285750" indent="-285750" fontAlgn="base">
              <a:lnSpc>
                <a:spcPts val="3200"/>
              </a:lnSpc>
              <a:spcBef>
                <a:spcPct val="0"/>
              </a:spcBef>
              <a:spcAft>
                <a:spcPct val="0"/>
              </a:spcAft>
              <a:buFont typeface="Arial" pitchFamily="34" charset="0"/>
              <a:buChar char="•"/>
            </a:pPr>
            <a:r>
              <a:rPr lang="de-DE" sz="1600" dirty="0">
                <a:solidFill>
                  <a:srgbClr val="000000"/>
                </a:solidFill>
              </a:rPr>
              <a:t>in der emotionalen Abhängigkeit (Leitende – Kinder, Seelsorger – </a:t>
            </a:r>
            <a:r>
              <a:rPr lang="de-DE" sz="1600" dirty="0" smtClean="0">
                <a:solidFill>
                  <a:srgbClr val="000000"/>
                </a:solidFill>
              </a:rPr>
              <a:t>Hilfesuchenden),</a:t>
            </a:r>
            <a:endParaRPr lang="de-DE" sz="1600" dirty="0">
              <a:solidFill>
                <a:srgbClr val="000000"/>
              </a:solidFill>
            </a:endParaRPr>
          </a:p>
          <a:p>
            <a:pPr marL="285750" indent="-285750" fontAlgn="base">
              <a:lnSpc>
                <a:spcPts val="3200"/>
              </a:lnSpc>
              <a:spcBef>
                <a:spcPct val="0"/>
              </a:spcBef>
              <a:spcAft>
                <a:spcPct val="0"/>
              </a:spcAft>
              <a:buFont typeface="Arial" pitchFamily="34" charset="0"/>
              <a:buChar char="•"/>
            </a:pPr>
            <a:r>
              <a:rPr lang="de-DE" sz="1600" dirty="0">
                <a:solidFill>
                  <a:srgbClr val="000000"/>
                </a:solidFill>
              </a:rPr>
              <a:t>in der geistigen Kapazität (Pflegerin/Pfleger – Mensch mit geistiger Behinderung),</a:t>
            </a:r>
          </a:p>
          <a:p>
            <a:pPr marL="285750" indent="-285750" fontAlgn="base">
              <a:lnSpc>
                <a:spcPts val="3200"/>
              </a:lnSpc>
              <a:spcBef>
                <a:spcPct val="0"/>
              </a:spcBef>
              <a:spcAft>
                <a:spcPct val="0"/>
              </a:spcAft>
              <a:buFont typeface="Arial" pitchFamily="34" charset="0"/>
              <a:buChar char="•"/>
            </a:pPr>
            <a:r>
              <a:rPr lang="de-DE" sz="1600" dirty="0">
                <a:solidFill>
                  <a:srgbClr val="000000"/>
                </a:solidFill>
              </a:rPr>
              <a:t>in körperlicher Kraft oder Bereitschaft zur Aggression,</a:t>
            </a:r>
          </a:p>
          <a:p>
            <a:pPr marL="285750" indent="-285750" fontAlgn="base">
              <a:lnSpc>
                <a:spcPts val="3200"/>
              </a:lnSpc>
              <a:spcBef>
                <a:spcPct val="0"/>
              </a:spcBef>
              <a:spcAft>
                <a:spcPct val="0"/>
              </a:spcAft>
              <a:buFont typeface="Arial" pitchFamily="34" charset="0"/>
              <a:buChar char="•"/>
            </a:pPr>
            <a:r>
              <a:rPr lang="de-DE" sz="1600" dirty="0">
                <a:solidFill>
                  <a:srgbClr val="000000"/>
                </a:solidFill>
              </a:rPr>
              <a:t>im Wissen,</a:t>
            </a:r>
          </a:p>
          <a:p>
            <a:pPr marL="285750" indent="-285750" fontAlgn="base">
              <a:lnSpc>
                <a:spcPts val="3200"/>
              </a:lnSpc>
              <a:spcBef>
                <a:spcPct val="0"/>
              </a:spcBef>
              <a:spcAft>
                <a:spcPct val="0"/>
              </a:spcAft>
              <a:buFont typeface="Arial" pitchFamily="34" charset="0"/>
              <a:buChar char="•"/>
            </a:pPr>
            <a:r>
              <a:rPr lang="de-DE" sz="1600" dirty="0">
                <a:solidFill>
                  <a:srgbClr val="000000"/>
                </a:solidFill>
              </a:rPr>
              <a:t>im Sozialprestige.</a:t>
            </a:r>
          </a:p>
        </p:txBody>
      </p:sp>
    </p:spTree>
    <p:extLst>
      <p:ext uri="{BB962C8B-B14F-4D97-AF65-F5344CB8AC3E}">
        <p14:creationId xmlns:p14="http://schemas.microsoft.com/office/powerpoint/2010/main" val="168862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Kontaktflaeche_bl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818" y="1669665"/>
            <a:ext cx="8786813" cy="4537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KW HKS-_Schrift_oben_link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257175"/>
            <a:ext cx="1116012" cy="101123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Juenger Logo Amt lang 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6237288"/>
            <a:ext cx="20891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ntage_bla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38" y="549275"/>
            <a:ext cx="763588" cy="49403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intage_bl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92500" y="-531813"/>
            <a:ext cx="6524625" cy="763588"/>
          </a:xfrm>
          <a:prstGeom prst="rect">
            <a:avLst/>
          </a:prstGeom>
          <a:noFill/>
          <a:extLst>
            <a:ext uri="{909E8E84-426E-40DD-AFC4-6F175D3DCCD1}">
              <a14:hiddenFill xmlns:a14="http://schemas.microsoft.com/office/drawing/2010/main">
                <a:solidFill>
                  <a:srgbClr val="FFFFFF"/>
                </a:solidFill>
              </a14:hiddenFill>
            </a:ext>
          </a:extLst>
        </p:spPr>
      </p:pic>
      <p:sp>
        <p:nvSpPr>
          <p:cNvPr id="2" name="Rechteck 1"/>
          <p:cNvSpPr/>
          <p:nvPr/>
        </p:nvSpPr>
        <p:spPr>
          <a:xfrm>
            <a:off x="395536" y="1048057"/>
            <a:ext cx="7920880" cy="584775"/>
          </a:xfrm>
          <a:prstGeom prst="rect">
            <a:avLst/>
          </a:prstGeom>
        </p:spPr>
        <p:txBody>
          <a:bodyPr wrap="square">
            <a:spAutoFit/>
          </a:bodyPr>
          <a:lstStyle/>
          <a:p>
            <a:pPr fontAlgn="base">
              <a:spcBef>
                <a:spcPct val="0"/>
              </a:spcBef>
              <a:spcAft>
                <a:spcPct val="0"/>
              </a:spcAft>
            </a:pPr>
            <a:r>
              <a:rPr lang="de-DE" sz="1600" b="1" dirty="0">
                <a:solidFill>
                  <a:schemeClr val="accent2"/>
                </a:solidFill>
              </a:rPr>
              <a:t>Täter und Täterinnen gehen strategisch vor und halten sich bevorzugt überall dort auf, wo sie Kontakt zu Kindern und Jugendlichen aufbauen können. </a:t>
            </a:r>
          </a:p>
        </p:txBody>
      </p:sp>
      <p:sp>
        <p:nvSpPr>
          <p:cNvPr id="8" name="Rechteck 7"/>
          <p:cNvSpPr/>
          <p:nvPr/>
        </p:nvSpPr>
        <p:spPr>
          <a:xfrm>
            <a:off x="476057" y="578128"/>
            <a:ext cx="3929281" cy="369332"/>
          </a:xfrm>
          <a:prstGeom prst="rect">
            <a:avLst/>
          </a:prstGeom>
        </p:spPr>
        <p:txBody>
          <a:bodyPr wrap="none">
            <a:spAutoFit/>
          </a:bodyPr>
          <a:lstStyle/>
          <a:p>
            <a:pPr fontAlgn="base">
              <a:spcBef>
                <a:spcPct val="0"/>
              </a:spcBef>
              <a:spcAft>
                <a:spcPct val="0"/>
              </a:spcAft>
            </a:pPr>
            <a:r>
              <a:rPr lang="de-DE" b="1" dirty="0">
                <a:solidFill>
                  <a:srgbClr val="FF0000"/>
                </a:solidFill>
              </a:rPr>
              <a:t>OPFER UND TÄTERINNEN/TÄTER</a:t>
            </a:r>
          </a:p>
        </p:txBody>
      </p:sp>
      <p:sp>
        <p:nvSpPr>
          <p:cNvPr id="3" name="Rechteck 2"/>
          <p:cNvSpPr/>
          <p:nvPr/>
        </p:nvSpPr>
        <p:spPr>
          <a:xfrm>
            <a:off x="392017" y="1908223"/>
            <a:ext cx="7920880" cy="1631216"/>
          </a:xfrm>
          <a:prstGeom prst="rect">
            <a:avLst/>
          </a:prstGeom>
        </p:spPr>
        <p:txBody>
          <a:bodyPr wrap="square">
            <a:spAutoFit/>
          </a:bodyPr>
          <a:lstStyle/>
          <a:p>
            <a:pPr fontAlgn="base">
              <a:lnSpc>
                <a:spcPts val="2400"/>
              </a:lnSpc>
              <a:spcBef>
                <a:spcPct val="0"/>
              </a:spcBef>
              <a:spcAft>
                <a:spcPct val="0"/>
              </a:spcAft>
            </a:pPr>
            <a:r>
              <a:rPr lang="de-DE" dirty="0">
                <a:solidFill>
                  <a:srgbClr val="000000"/>
                </a:solidFill>
              </a:rPr>
              <a:t>Manche Täterinnen und Täter</a:t>
            </a:r>
          </a:p>
          <a:p>
            <a:pPr marL="285750" indent="-285750" fontAlgn="base">
              <a:lnSpc>
                <a:spcPts val="2400"/>
              </a:lnSpc>
              <a:spcBef>
                <a:spcPct val="0"/>
              </a:spcBef>
              <a:spcAft>
                <a:spcPct val="0"/>
              </a:spcAft>
              <a:buFont typeface="Arial" pitchFamily="34" charset="0"/>
              <a:buChar char="•"/>
            </a:pPr>
            <a:r>
              <a:rPr lang="de-DE" sz="1600" dirty="0">
                <a:solidFill>
                  <a:srgbClr val="000000"/>
                </a:solidFill>
              </a:rPr>
              <a:t>arbeiten gezielt in sozialen, medizinischen, kirchlichen</a:t>
            </a:r>
          </a:p>
          <a:p>
            <a:pPr marL="285750" indent="-285750" fontAlgn="base">
              <a:lnSpc>
                <a:spcPts val="2400"/>
              </a:lnSpc>
              <a:spcBef>
                <a:spcPct val="0"/>
              </a:spcBef>
              <a:spcAft>
                <a:spcPct val="0"/>
              </a:spcAft>
              <a:buFont typeface="Arial" pitchFamily="34" charset="0"/>
              <a:buChar char="•"/>
            </a:pPr>
            <a:r>
              <a:rPr lang="de-DE" sz="1600" dirty="0">
                <a:solidFill>
                  <a:srgbClr val="000000"/>
                </a:solidFill>
              </a:rPr>
              <a:t>oder Kinder betreuenden Einrichtungen </a:t>
            </a:r>
          </a:p>
          <a:p>
            <a:pPr marL="285750" indent="-285750" fontAlgn="base">
              <a:lnSpc>
                <a:spcPts val="2400"/>
              </a:lnSpc>
              <a:spcBef>
                <a:spcPct val="0"/>
              </a:spcBef>
              <a:spcAft>
                <a:spcPct val="0"/>
              </a:spcAft>
              <a:buFont typeface="Arial" pitchFamily="34" charset="0"/>
              <a:buChar char="•"/>
            </a:pPr>
            <a:r>
              <a:rPr lang="de-DE" sz="1600" dirty="0">
                <a:solidFill>
                  <a:srgbClr val="000000"/>
                </a:solidFill>
              </a:rPr>
              <a:t>oder bieten entsprechende Freizeitaktivitäten für Kinder und Jugendliche an, um so an ihre Opfer zu kommen.</a:t>
            </a:r>
          </a:p>
        </p:txBody>
      </p:sp>
      <p:sp>
        <p:nvSpPr>
          <p:cNvPr id="4" name="Rechteck 3"/>
          <p:cNvSpPr/>
          <p:nvPr/>
        </p:nvSpPr>
        <p:spPr>
          <a:xfrm>
            <a:off x="411973" y="3995772"/>
            <a:ext cx="5672195" cy="369332"/>
          </a:xfrm>
          <a:prstGeom prst="rect">
            <a:avLst/>
          </a:prstGeom>
        </p:spPr>
        <p:txBody>
          <a:bodyPr wrap="square">
            <a:spAutoFit/>
          </a:bodyPr>
          <a:lstStyle/>
          <a:p>
            <a:pPr fontAlgn="base">
              <a:spcBef>
                <a:spcPct val="0"/>
              </a:spcBef>
              <a:spcAft>
                <a:spcPct val="0"/>
              </a:spcAft>
            </a:pPr>
            <a:r>
              <a:rPr lang="de-DE" dirty="0">
                <a:solidFill>
                  <a:srgbClr val="000000"/>
                </a:solidFill>
              </a:rPr>
              <a:t>Oft sind die Täterinnen oder Täter Menschen … </a:t>
            </a:r>
          </a:p>
        </p:txBody>
      </p:sp>
      <p:sp>
        <p:nvSpPr>
          <p:cNvPr id="5" name="Rechteck 4"/>
          <p:cNvSpPr/>
          <p:nvPr/>
        </p:nvSpPr>
        <p:spPr>
          <a:xfrm>
            <a:off x="431692" y="4532927"/>
            <a:ext cx="8480507" cy="1426031"/>
          </a:xfrm>
          <a:prstGeom prst="rect">
            <a:avLst/>
          </a:prstGeom>
        </p:spPr>
        <p:txBody>
          <a:bodyPr wrap="square">
            <a:spAutoFit/>
          </a:bodyPr>
          <a:lstStyle/>
          <a:p>
            <a:pPr marL="285750" indent="-285750" fontAlgn="base">
              <a:lnSpc>
                <a:spcPts val="2600"/>
              </a:lnSpc>
              <a:spcBef>
                <a:spcPct val="0"/>
              </a:spcBef>
              <a:spcAft>
                <a:spcPct val="0"/>
              </a:spcAft>
              <a:buFont typeface="Arial" pitchFamily="34" charset="0"/>
              <a:buChar char="•"/>
            </a:pPr>
            <a:r>
              <a:rPr lang="de-DE" sz="1600" dirty="0">
                <a:solidFill>
                  <a:srgbClr val="000000"/>
                </a:solidFill>
              </a:rPr>
              <a:t>mit tadellosem Ruf </a:t>
            </a:r>
          </a:p>
          <a:p>
            <a:pPr marL="285750" indent="-285750" fontAlgn="base">
              <a:lnSpc>
                <a:spcPts val="2600"/>
              </a:lnSpc>
              <a:spcBef>
                <a:spcPct val="0"/>
              </a:spcBef>
              <a:spcAft>
                <a:spcPct val="0"/>
              </a:spcAft>
              <a:buFont typeface="Arial" pitchFamily="34" charset="0"/>
              <a:buChar char="•"/>
            </a:pPr>
            <a:r>
              <a:rPr lang="de-DE" sz="1600" dirty="0">
                <a:solidFill>
                  <a:srgbClr val="000000"/>
                </a:solidFill>
              </a:rPr>
              <a:t>die als gute Ehepartner oder Eltern gelten. </a:t>
            </a:r>
          </a:p>
          <a:p>
            <a:pPr marL="285750" indent="-285750" fontAlgn="base">
              <a:lnSpc>
                <a:spcPts val="2600"/>
              </a:lnSpc>
              <a:spcBef>
                <a:spcPct val="0"/>
              </a:spcBef>
              <a:spcAft>
                <a:spcPct val="0"/>
              </a:spcAft>
              <a:buFont typeface="Arial" pitchFamily="34" charset="0"/>
              <a:buChar char="•"/>
            </a:pPr>
            <a:r>
              <a:rPr lang="de-DE" sz="1600" dirty="0">
                <a:solidFill>
                  <a:srgbClr val="000000"/>
                </a:solidFill>
              </a:rPr>
              <a:t>die  kirchlich oder politisch aktiv sind, beruflich erfolgreich oder sich engagieren für die Belange von Kindern und Jugendlichen. </a:t>
            </a:r>
          </a:p>
        </p:txBody>
      </p:sp>
    </p:spTree>
    <p:extLst>
      <p:ext uri="{BB962C8B-B14F-4D97-AF65-F5344CB8AC3E}">
        <p14:creationId xmlns:p14="http://schemas.microsoft.com/office/powerpoint/2010/main" val="2338786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fad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fade">
                                      <p:cBhvr>
                                        <p:cTn id="4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Kontaktflaeche_bl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575762"/>
            <a:ext cx="8786813" cy="4537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KW HKS-_Schrift_oben_link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257175"/>
            <a:ext cx="1116012" cy="101123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Juenger Logo Amt lang 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6237288"/>
            <a:ext cx="20891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ntage_bla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38" y="549275"/>
            <a:ext cx="763588" cy="49403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intage_bl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92500" y="-531813"/>
            <a:ext cx="6524625" cy="763588"/>
          </a:xfrm>
          <a:prstGeom prst="rect">
            <a:avLst/>
          </a:prstGeom>
          <a:noFill/>
          <a:extLst>
            <a:ext uri="{909E8E84-426E-40DD-AFC4-6F175D3DCCD1}">
              <a14:hiddenFill xmlns:a14="http://schemas.microsoft.com/office/drawing/2010/main">
                <a:solidFill>
                  <a:srgbClr val="FFFFFF"/>
                </a:solidFill>
              </a14:hiddenFill>
            </a:ext>
          </a:extLst>
        </p:spPr>
      </p:pic>
      <p:sp>
        <p:nvSpPr>
          <p:cNvPr id="2" name="Rechteck 1"/>
          <p:cNvSpPr/>
          <p:nvPr/>
        </p:nvSpPr>
        <p:spPr>
          <a:xfrm>
            <a:off x="395536" y="549275"/>
            <a:ext cx="4681603" cy="369332"/>
          </a:xfrm>
          <a:prstGeom prst="rect">
            <a:avLst/>
          </a:prstGeom>
        </p:spPr>
        <p:txBody>
          <a:bodyPr wrap="none">
            <a:spAutoFit/>
          </a:bodyPr>
          <a:lstStyle/>
          <a:p>
            <a:pPr fontAlgn="base">
              <a:spcBef>
                <a:spcPct val="0"/>
              </a:spcBef>
              <a:spcAft>
                <a:spcPct val="0"/>
              </a:spcAft>
            </a:pPr>
            <a:r>
              <a:rPr lang="de-DE" b="1" dirty="0" smtClean="0">
                <a:solidFill>
                  <a:srgbClr val="FF0000"/>
                </a:solidFill>
              </a:rPr>
              <a:t>TÄTER UND TÄTERINNENSTRATEGIEN</a:t>
            </a:r>
            <a:endParaRPr lang="de-DE" b="1" dirty="0">
              <a:solidFill>
                <a:srgbClr val="FF0000"/>
              </a:solidFill>
            </a:endParaRPr>
          </a:p>
        </p:txBody>
      </p:sp>
      <p:sp>
        <p:nvSpPr>
          <p:cNvPr id="4" name="Rechteck 3"/>
          <p:cNvSpPr/>
          <p:nvPr/>
        </p:nvSpPr>
        <p:spPr>
          <a:xfrm>
            <a:off x="413200" y="1850598"/>
            <a:ext cx="8730800" cy="4339650"/>
          </a:xfrm>
          <a:prstGeom prst="rect">
            <a:avLst/>
          </a:prstGeom>
        </p:spPr>
        <p:txBody>
          <a:bodyPr wrap="square">
            <a:spAutoFit/>
          </a:bodyPr>
          <a:lstStyle/>
          <a:p>
            <a:pPr marL="285750" indent="-285750" fontAlgn="base">
              <a:spcBef>
                <a:spcPct val="0"/>
              </a:spcBef>
              <a:spcAft>
                <a:spcPct val="0"/>
              </a:spcAft>
              <a:buFont typeface="Arial" pitchFamily="34" charset="0"/>
              <a:buChar char="•"/>
            </a:pPr>
            <a:r>
              <a:rPr lang="de-DE" sz="1600" dirty="0">
                <a:solidFill>
                  <a:srgbClr val="000000"/>
                </a:solidFill>
              </a:rPr>
              <a:t>bauen zu ihren Opfern oft über lange Zeit eine Beziehung auf, bevor sie sexuelle Handlungen vornehmen.</a:t>
            </a:r>
          </a:p>
          <a:p>
            <a:pPr fontAlgn="base">
              <a:spcBef>
                <a:spcPct val="0"/>
              </a:spcBef>
              <a:spcAft>
                <a:spcPct val="0"/>
              </a:spcAft>
            </a:pPr>
            <a:endParaRPr lang="de-DE" sz="800" dirty="0">
              <a:solidFill>
                <a:srgbClr val="000000"/>
              </a:solidFill>
            </a:endParaRPr>
          </a:p>
          <a:p>
            <a:pPr marL="285750" indent="-285750" fontAlgn="base">
              <a:spcBef>
                <a:spcPct val="0"/>
              </a:spcBef>
              <a:spcAft>
                <a:spcPct val="0"/>
              </a:spcAft>
              <a:buFont typeface="Arial" pitchFamily="34" charset="0"/>
              <a:buChar char="•"/>
            </a:pPr>
            <a:r>
              <a:rPr lang="de-DE" sz="1600" dirty="0">
                <a:solidFill>
                  <a:srgbClr val="000000"/>
                </a:solidFill>
              </a:rPr>
              <a:t>konstruieren im Vorfeld des Übergriffs immer ein engeres Beziehungsgeflecht</a:t>
            </a:r>
          </a:p>
          <a:p>
            <a:pPr fontAlgn="base">
              <a:spcBef>
                <a:spcPct val="0"/>
              </a:spcBef>
              <a:spcAft>
                <a:spcPct val="0"/>
              </a:spcAft>
            </a:pPr>
            <a:endParaRPr lang="de-DE" sz="800" dirty="0">
              <a:solidFill>
                <a:srgbClr val="000000"/>
              </a:solidFill>
            </a:endParaRPr>
          </a:p>
          <a:p>
            <a:pPr marL="285750" indent="-285750" fontAlgn="base">
              <a:spcBef>
                <a:spcPct val="0"/>
              </a:spcBef>
              <a:spcAft>
                <a:spcPct val="0"/>
              </a:spcAft>
              <a:buFont typeface="Arial" pitchFamily="34" charset="0"/>
              <a:buChar char="•"/>
            </a:pPr>
            <a:r>
              <a:rPr lang="de-DE" sz="1600" dirty="0">
                <a:solidFill>
                  <a:srgbClr val="000000"/>
                </a:solidFill>
              </a:rPr>
              <a:t>suchen den Kontakt zu den Eltern des Opfers</a:t>
            </a:r>
          </a:p>
          <a:p>
            <a:pPr fontAlgn="base">
              <a:spcBef>
                <a:spcPct val="0"/>
              </a:spcBef>
              <a:spcAft>
                <a:spcPct val="0"/>
              </a:spcAft>
            </a:pPr>
            <a:endParaRPr lang="de-DE" sz="800" dirty="0">
              <a:solidFill>
                <a:srgbClr val="000000"/>
              </a:solidFill>
            </a:endParaRPr>
          </a:p>
          <a:p>
            <a:pPr marL="285750" indent="-285750" fontAlgn="base">
              <a:spcBef>
                <a:spcPct val="0"/>
              </a:spcBef>
              <a:spcAft>
                <a:spcPct val="0"/>
              </a:spcAft>
              <a:buFont typeface="Arial" pitchFamily="34" charset="0"/>
              <a:buChar char="•"/>
            </a:pPr>
            <a:r>
              <a:rPr lang="de-DE" sz="1600" dirty="0">
                <a:solidFill>
                  <a:srgbClr val="000000"/>
                </a:solidFill>
              </a:rPr>
              <a:t>versuchen Vertrauen zu gewinnen (</a:t>
            </a:r>
            <a:r>
              <a:rPr lang="de-DE" sz="1600" dirty="0" err="1">
                <a:solidFill>
                  <a:srgbClr val="000000"/>
                </a:solidFill>
              </a:rPr>
              <a:t>z.B</a:t>
            </a:r>
            <a:r>
              <a:rPr lang="de-DE" sz="1600" dirty="0">
                <a:solidFill>
                  <a:srgbClr val="000000"/>
                </a:solidFill>
              </a:rPr>
              <a:t>. als kostenloser Nachhilfelehrer, als Sporttrainerin oder netter hilfsbereiter </a:t>
            </a:r>
            <a:r>
              <a:rPr lang="de-DE" sz="1600" dirty="0" smtClean="0">
                <a:solidFill>
                  <a:srgbClr val="000000"/>
                </a:solidFill>
              </a:rPr>
              <a:t>Nachbar, </a:t>
            </a:r>
            <a:r>
              <a:rPr lang="de-DE" sz="1600" dirty="0">
                <a:solidFill>
                  <a:srgbClr val="000000"/>
                </a:solidFill>
              </a:rPr>
              <a:t>der </a:t>
            </a:r>
            <a:r>
              <a:rPr lang="de-DE" sz="1600" dirty="0" smtClean="0">
                <a:solidFill>
                  <a:srgbClr val="000000"/>
                </a:solidFill>
              </a:rPr>
              <a:t>den </a:t>
            </a:r>
            <a:r>
              <a:rPr lang="de-DE" sz="1600" dirty="0">
                <a:solidFill>
                  <a:srgbClr val="000000"/>
                </a:solidFill>
              </a:rPr>
              <a:t>Babysitter mimt)</a:t>
            </a:r>
          </a:p>
          <a:p>
            <a:pPr fontAlgn="base">
              <a:spcBef>
                <a:spcPct val="0"/>
              </a:spcBef>
              <a:spcAft>
                <a:spcPct val="0"/>
              </a:spcAft>
            </a:pPr>
            <a:endParaRPr lang="de-DE" sz="800" dirty="0">
              <a:solidFill>
                <a:srgbClr val="000000"/>
              </a:solidFill>
            </a:endParaRPr>
          </a:p>
          <a:p>
            <a:pPr marL="285750" indent="-285750" fontAlgn="base">
              <a:spcBef>
                <a:spcPct val="0"/>
              </a:spcBef>
              <a:spcAft>
                <a:spcPct val="0"/>
              </a:spcAft>
              <a:buFont typeface="Arial" pitchFamily="34" charset="0"/>
              <a:buChar char="•"/>
            </a:pPr>
            <a:r>
              <a:rPr lang="de-DE" sz="1600" dirty="0">
                <a:solidFill>
                  <a:srgbClr val="000000"/>
                </a:solidFill>
              </a:rPr>
              <a:t>übernehmen Aufgaben, die sonst keiner machen möchte (genießen dadurch besonders Ansehen,, gelten als engagiert, sind tadellos)</a:t>
            </a:r>
          </a:p>
          <a:p>
            <a:pPr marL="285750" indent="-285750" fontAlgn="base">
              <a:spcBef>
                <a:spcPct val="0"/>
              </a:spcBef>
              <a:spcAft>
                <a:spcPct val="0"/>
              </a:spcAft>
              <a:buFont typeface="Arial" pitchFamily="34" charset="0"/>
              <a:buChar char="•"/>
            </a:pPr>
            <a:endParaRPr lang="de-DE" sz="800" dirty="0">
              <a:solidFill>
                <a:srgbClr val="000000"/>
              </a:solidFill>
            </a:endParaRPr>
          </a:p>
          <a:p>
            <a:pPr marL="285750" indent="-285750" fontAlgn="base">
              <a:spcBef>
                <a:spcPct val="0"/>
              </a:spcBef>
              <a:spcAft>
                <a:spcPct val="0"/>
              </a:spcAft>
              <a:buFont typeface="Arial" pitchFamily="34" charset="0"/>
              <a:buChar char="•"/>
            </a:pPr>
            <a:r>
              <a:rPr lang="de-DE" sz="1600" dirty="0">
                <a:solidFill>
                  <a:srgbClr val="000000"/>
                </a:solidFill>
              </a:rPr>
              <a:t>manipulieren gezielt, nicht nur Kinder und Jugendliche, sondern auch die Personen aus dem sozialen Umfeld (</a:t>
            </a:r>
            <a:r>
              <a:rPr lang="de-DE" sz="1600" dirty="0" err="1">
                <a:solidFill>
                  <a:srgbClr val="000000"/>
                </a:solidFill>
              </a:rPr>
              <a:t>z.B</a:t>
            </a:r>
            <a:r>
              <a:rPr lang="de-DE" sz="1600" dirty="0">
                <a:solidFill>
                  <a:srgbClr val="000000"/>
                </a:solidFill>
              </a:rPr>
              <a:t>. den Eltern)</a:t>
            </a:r>
          </a:p>
          <a:p>
            <a:pPr fontAlgn="base">
              <a:spcBef>
                <a:spcPct val="0"/>
              </a:spcBef>
              <a:spcAft>
                <a:spcPct val="0"/>
              </a:spcAft>
            </a:pPr>
            <a:endParaRPr lang="de-DE" sz="800" dirty="0">
              <a:solidFill>
                <a:srgbClr val="000000"/>
              </a:solidFill>
            </a:endParaRPr>
          </a:p>
          <a:p>
            <a:pPr marL="285750" indent="-285750" fontAlgn="base">
              <a:spcBef>
                <a:spcPct val="0"/>
              </a:spcBef>
              <a:spcAft>
                <a:spcPct val="0"/>
              </a:spcAft>
              <a:buFont typeface="Arial" pitchFamily="34" charset="0"/>
              <a:buChar char="•"/>
            </a:pPr>
            <a:r>
              <a:rPr lang="de-DE" sz="1600" dirty="0">
                <a:solidFill>
                  <a:srgbClr val="000000"/>
                </a:solidFill>
              </a:rPr>
              <a:t>sind gern gesehene Menschen (dies ist ihr bester Schutz) </a:t>
            </a:r>
          </a:p>
          <a:p>
            <a:pPr fontAlgn="base">
              <a:spcBef>
                <a:spcPct val="0"/>
              </a:spcBef>
              <a:spcAft>
                <a:spcPct val="0"/>
              </a:spcAft>
            </a:pPr>
            <a:endParaRPr lang="de-DE" sz="800" dirty="0">
              <a:solidFill>
                <a:srgbClr val="000000"/>
              </a:solidFill>
            </a:endParaRPr>
          </a:p>
          <a:p>
            <a:pPr marL="285750" indent="-285750" fontAlgn="base">
              <a:spcBef>
                <a:spcPct val="0"/>
              </a:spcBef>
              <a:spcAft>
                <a:spcPct val="0"/>
              </a:spcAft>
              <a:buFont typeface="Arial" pitchFamily="34" charset="0"/>
              <a:buChar char="•"/>
            </a:pPr>
            <a:r>
              <a:rPr lang="de-DE" sz="1600" dirty="0">
                <a:solidFill>
                  <a:srgbClr val="000000"/>
                </a:solidFill>
              </a:rPr>
              <a:t>schenken dem potenziellen Opfer besondere: Aufmerksamkeit, Geschenke, Mitgefühl</a:t>
            </a:r>
          </a:p>
          <a:p>
            <a:pPr marL="285750" indent="-285750" fontAlgn="base">
              <a:lnSpc>
                <a:spcPts val="2400"/>
              </a:lnSpc>
              <a:spcBef>
                <a:spcPct val="0"/>
              </a:spcBef>
              <a:spcAft>
                <a:spcPct val="0"/>
              </a:spcAft>
              <a:buFont typeface="Arial" pitchFamily="34" charset="0"/>
              <a:buChar char="•"/>
            </a:pPr>
            <a:endParaRPr lang="de-DE" sz="1600" dirty="0">
              <a:solidFill>
                <a:srgbClr val="000000"/>
              </a:solidFill>
            </a:endParaRPr>
          </a:p>
        </p:txBody>
      </p:sp>
      <p:sp>
        <p:nvSpPr>
          <p:cNvPr id="10" name="Rechteck 9"/>
          <p:cNvSpPr/>
          <p:nvPr/>
        </p:nvSpPr>
        <p:spPr>
          <a:xfrm>
            <a:off x="467544" y="1196752"/>
            <a:ext cx="2436886" cy="369332"/>
          </a:xfrm>
          <a:prstGeom prst="rect">
            <a:avLst/>
          </a:prstGeom>
        </p:spPr>
        <p:txBody>
          <a:bodyPr wrap="none">
            <a:spAutoFit/>
          </a:bodyPr>
          <a:lstStyle/>
          <a:p>
            <a:pPr fontAlgn="base">
              <a:spcBef>
                <a:spcPct val="0"/>
              </a:spcBef>
              <a:spcAft>
                <a:spcPct val="0"/>
              </a:spcAft>
            </a:pPr>
            <a:r>
              <a:rPr lang="de-DE" sz="1600" b="1" dirty="0">
                <a:solidFill>
                  <a:schemeClr val="accent2"/>
                </a:solidFill>
              </a:rPr>
              <a:t>Täter</a:t>
            </a:r>
            <a:r>
              <a:rPr lang="de-DE" dirty="0">
                <a:solidFill>
                  <a:srgbClr val="000000"/>
                </a:solidFill>
              </a:rPr>
              <a:t> </a:t>
            </a:r>
            <a:r>
              <a:rPr lang="de-DE" sz="1600" b="1" dirty="0">
                <a:solidFill>
                  <a:schemeClr val="accent2"/>
                </a:solidFill>
              </a:rPr>
              <a:t>und Täterinnen…</a:t>
            </a:r>
          </a:p>
        </p:txBody>
      </p:sp>
    </p:spTree>
    <p:extLst>
      <p:ext uri="{BB962C8B-B14F-4D97-AF65-F5344CB8AC3E}">
        <p14:creationId xmlns:p14="http://schemas.microsoft.com/office/powerpoint/2010/main" val="1057701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fade">
                                      <p:cBhvr>
                                        <p:cTn id="32" dur="500"/>
                                        <p:tgtEl>
                                          <p:spTgt spid="4">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Effect transition="in" filter="fade">
                                      <p:cBhvr>
                                        <p:cTn id="37" dur="500"/>
                                        <p:tgtEl>
                                          <p:spTgt spid="4">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14" end="14"/>
                                            </p:txEl>
                                          </p:spTgt>
                                        </p:tgtEl>
                                        <p:attrNameLst>
                                          <p:attrName>style.visibility</p:attrName>
                                        </p:attrNameLst>
                                      </p:cBhvr>
                                      <p:to>
                                        <p:strVal val="visible"/>
                                      </p:to>
                                    </p:set>
                                    <p:animEffect transition="in" filter="fade">
                                      <p:cBhvr>
                                        <p:cTn id="42"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Kontaktflaeche_bl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628775"/>
            <a:ext cx="8497888" cy="4537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KW HKS-_Schrift_oben_link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257175"/>
            <a:ext cx="1116012" cy="101123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Juenger Logo Amt lang 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6237288"/>
            <a:ext cx="20891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ntage_bla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38" y="549275"/>
            <a:ext cx="763588" cy="49403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intage_bl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92500" y="-531813"/>
            <a:ext cx="6524625" cy="763588"/>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467544" y="549275"/>
            <a:ext cx="4540538" cy="369332"/>
          </a:xfrm>
          <a:prstGeom prst="rect">
            <a:avLst/>
          </a:prstGeom>
        </p:spPr>
        <p:txBody>
          <a:bodyPr wrap="none">
            <a:spAutoFit/>
          </a:bodyPr>
          <a:lstStyle/>
          <a:p>
            <a:pPr fontAlgn="base">
              <a:spcBef>
                <a:spcPct val="0"/>
              </a:spcBef>
              <a:spcAft>
                <a:spcPct val="0"/>
              </a:spcAft>
            </a:pPr>
            <a:r>
              <a:rPr lang="de-DE" b="1" dirty="0">
                <a:solidFill>
                  <a:srgbClr val="FF0000"/>
                </a:solidFill>
              </a:rPr>
              <a:t>TÄTER UND TÄTERINNENSTRATEGIEN</a:t>
            </a:r>
          </a:p>
        </p:txBody>
      </p:sp>
      <p:sp>
        <p:nvSpPr>
          <p:cNvPr id="9" name="Rechteck 8"/>
          <p:cNvSpPr/>
          <p:nvPr/>
        </p:nvSpPr>
        <p:spPr>
          <a:xfrm>
            <a:off x="340461" y="1896040"/>
            <a:ext cx="8153594" cy="2246769"/>
          </a:xfrm>
          <a:prstGeom prst="rect">
            <a:avLst/>
          </a:prstGeom>
        </p:spPr>
        <p:txBody>
          <a:bodyPr wrap="square">
            <a:spAutoFit/>
          </a:bodyPr>
          <a:lstStyle/>
          <a:p>
            <a:pPr marL="285750" indent="-285750" fontAlgn="base">
              <a:lnSpc>
                <a:spcPts val="2400"/>
              </a:lnSpc>
              <a:spcBef>
                <a:spcPct val="0"/>
              </a:spcBef>
              <a:spcAft>
                <a:spcPct val="0"/>
              </a:spcAft>
              <a:buFont typeface="Arial" pitchFamily="34" charset="0"/>
              <a:buChar char="•"/>
            </a:pPr>
            <a:r>
              <a:rPr lang="de-DE" sz="1600" dirty="0">
                <a:solidFill>
                  <a:srgbClr val="000000"/>
                </a:solidFill>
              </a:rPr>
              <a:t>widmen den Kindern viel Zeit und Aufmerksamkeit</a:t>
            </a:r>
          </a:p>
          <a:p>
            <a:pPr marL="285750" indent="-285750" fontAlgn="base">
              <a:lnSpc>
                <a:spcPts val="2400"/>
              </a:lnSpc>
              <a:spcBef>
                <a:spcPct val="0"/>
              </a:spcBef>
              <a:spcAft>
                <a:spcPct val="0"/>
              </a:spcAft>
              <a:buFont typeface="Arial" pitchFamily="34" charset="0"/>
              <a:buChar char="•"/>
            </a:pPr>
            <a:r>
              <a:rPr lang="de-DE" sz="1600" dirty="0">
                <a:solidFill>
                  <a:srgbClr val="000000"/>
                </a:solidFill>
              </a:rPr>
              <a:t>geben dem Opfer das Gefühl besonders wichtig oder besonders begabt zu sein</a:t>
            </a:r>
          </a:p>
          <a:p>
            <a:pPr marL="285750" indent="-285750" fontAlgn="base">
              <a:lnSpc>
                <a:spcPts val="2400"/>
              </a:lnSpc>
              <a:spcBef>
                <a:spcPct val="0"/>
              </a:spcBef>
              <a:spcAft>
                <a:spcPct val="0"/>
              </a:spcAft>
              <a:buFont typeface="Arial" pitchFamily="34" charset="0"/>
              <a:buChar char="•"/>
            </a:pPr>
            <a:r>
              <a:rPr lang="de-DE" sz="1600" dirty="0">
                <a:solidFill>
                  <a:srgbClr val="000000"/>
                </a:solidFill>
              </a:rPr>
              <a:t>sprechen von „Liebe“ und tun viel für die Betroffenen</a:t>
            </a:r>
          </a:p>
          <a:p>
            <a:pPr marL="285750" indent="-285750" fontAlgn="base">
              <a:lnSpc>
                <a:spcPts val="2400"/>
              </a:lnSpc>
              <a:spcBef>
                <a:spcPct val="0"/>
              </a:spcBef>
              <a:spcAft>
                <a:spcPct val="0"/>
              </a:spcAft>
              <a:buFont typeface="Arial" pitchFamily="34" charset="0"/>
              <a:buChar char="•"/>
            </a:pPr>
            <a:r>
              <a:rPr lang="de-DE" sz="1600" dirty="0">
                <a:solidFill>
                  <a:srgbClr val="000000"/>
                </a:solidFill>
              </a:rPr>
              <a:t>schaffen kleine Geheimnisse (Übervorteilen, Auto fahren, verbotene Filme/ Video´s gucken, etc.)</a:t>
            </a:r>
          </a:p>
          <a:p>
            <a:pPr marL="285750" indent="-285750" fontAlgn="base">
              <a:lnSpc>
                <a:spcPts val="2400"/>
              </a:lnSpc>
              <a:spcBef>
                <a:spcPct val="0"/>
              </a:spcBef>
              <a:spcAft>
                <a:spcPct val="0"/>
              </a:spcAft>
              <a:buFont typeface="Arial" pitchFamily="34" charset="0"/>
              <a:buChar char="•"/>
            </a:pPr>
            <a:r>
              <a:rPr lang="de-DE" sz="1600" dirty="0">
                <a:solidFill>
                  <a:srgbClr val="000000"/>
                </a:solidFill>
              </a:rPr>
              <a:t>unverfänglichen Berührungen weichen zunehmend unangemessenem sexuellem Verhalten</a:t>
            </a:r>
          </a:p>
        </p:txBody>
      </p:sp>
      <p:sp>
        <p:nvSpPr>
          <p:cNvPr id="11" name="Rechteck 10"/>
          <p:cNvSpPr/>
          <p:nvPr/>
        </p:nvSpPr>
        <p:spPr>
          <a:xfrm>
            <a:off x="586123" y="1268413"/>
            <a:ext cx="2225289" cy="338554"/>
          </a:xfrm>
          <a:prstGeom prst="rect">
            <a:avLst/>
          </a:prstGeom>
        </p:spPr>
        <p:txBody>
          <a:bodyPr wrap="none">
            <a:spAutoFit/>
          </a:bodyPr>
          <a:lstStyle/>
          <a:p>
            <a:pPr fontAlgn="base">
              <a:spcBef>
                <a:spcPct val="0"/>
              </a:spcBef>
              <a:spcAft>
                <a:spcPct val="0"/>
              </a:spcAft>
            </a:pPr>
            <a:r>
              <a:rPr lang="de-DE" sz="1600" b="1" dirty="0">
                <a:solidFill>
                  <a:schemeClr val="accent2"/>
                </a:solidFill>
              </a:rPr>
              <a:t>Täter und Täterinnen</a:t>
            </a:r>
          </a:p>
        </p:txBody>
      </p:sp>
      <p:sp>
        <p:nvSpPr>
          <p:cNvPr id="3" name="Rechteck 2"/>
          <p:cNvSpPr/>
          <p:nvPr/>
        </p:nvSpPr>
        <p:spPr>
          <a:xfrm>
            <a:off x="659828" y="5426815"/>
            <a:ext cx="7830418" cy="400110"/>
          </a:xfrm>
          <a:prstGeom prst="rect">
            <a:avLst/>
          </a:prstGeom>
        </p:spPr>
        <p:txBody>
          <a:bodyPr wrap="square">
            <a:spAutoFit/>
          </a:bodyPr>
          <a:lstStyle/>
          <a:p>
            <a:pPr fontAlgn="base">
              <a:lnSpc>
                <a:spcPts val="2400"/>
              </a:lnSpc>
              <a:spcBef>
                <a:spcPct val="0"/>
              </a:spcBef>
              <a:spcAft>
                <a:spcPct val="0"/>
              </a:spcAft>
            </a:pPr>
            <a:r>
              <a:rPr lang="de-DE" b="1" dirty="0">
                <a:solidFill>
                  <a:srgbClr val="000000"/>
                </a:solidFill>
              </a:rPr>
              <a:t>Dabei wird das Verhalten der Kinder /Jugendlichen stets beobachtet.  </a:t>
            </a:r>
          </a:p>
        </p:txBody>
      </p:sp>
    </p:spTree>
    <p:extLst>
      <p:ext uri="{BB962C8B-B14F-4D97-AF65-F5344CB8AC3E}">
        <p14:creationId xmlns:p14="http://schemas.microsoft.com/office/powerpoint/2010/main" val="1618666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Kontaktflaeche_bl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628775"/>
            <a:ext cx="8497888" cy="4537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KW HKS-_Schrift_oben_link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257175"/>
            <a:ext cx="1116012" cy="101123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Juenger Logo Amt lang 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6237288"/>
            <a:ext cx="20891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ntage_bla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38" y="549275"/>
            <a:ext cx="763588" cy="49403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intage_bl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92500" y="-531813"/>
            <a:ext cx="6524625" cy="763588"/>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467544" y="549275"/>
            <a:ext cx="4540538" cy="369332"/>
          </a:xfrm>
          <a:prstGeom prst="rect">
            <a:avLst/>
          </a:prstGeom>
        </p:spPr>
        <p:txBody>
          <a:bodyPr wrap="none">
            <a:spAutoFit/>
          </a:bodyPr>
          <a:lstStyle/>
          <a:p>
            <a:pPr fontAlgn="base">
              <a:spcBef>
                <a:spcPct val="0"/>
              </a:spcBef>
              <a:spcAft>
                <a:spcPct val="0"/>
              </a:spcAft>
            </a:pPr>
            <a:r>
              <a:rPr lang="de-DE" b="1" dirty="0">
                <a:solidFill>
                  <a:srgbClr val="FF0000"/>
                </a:solidFill>
              </a:rPr>
              <a:t>TÄTER UND TÄTERINNENSTRATEGIEN</a:t>
            </a:r>
          </a:p>
        </p:txBody>
      </p:sp>
      <p:sp>
        <p:nvSpPr>
          <p:cNvPr id="2" name="Rechteck 1"/>
          <p:cNvSpPr/>
          <p:nvPr/>
        </p:nvSpPr>
        <p:spPr>
          <a:xfrm>
            <a:off x="755576" y="1286752"/>
            <a:ext cx="2752677" cy="338554"/>
          </a:xfrm>
          <a:prstGeom prst="rect">
            <a:avLst/>
          </a:prstGeom>
        </p:spPr>
        <p:txBody>
          <a:bodyPr wrap="none">
            <a:spAutoFit/>
          </a:bodyPr>
          <a:lstStyle/>
          <a:p>
            <a:pPr fontAlgn="base">
              <a:spcBef>
                <a:spcPct val="0"/>
              </a:spcBef>
              <a:spcAft>
                <a:spcPct val="0"/>
              </a:spcAft>
            </a:pPr>
            <a:r>
              <a:rPr lang="de-DE" sz="1600" b="1" dirty="0">
                <a:solidFill>
                  <a:schemeClr val="accent2"/>
                </a:solidFill>
              </a:rPr>
              <a:t>Täter / Täterinnen -O-Töne</a:t>
            </a:r>
          </a:p>
        </p:txBody>
      </p:sp>
      <p:sp>
        <p:nvSpPr>
          <p:cNvPr id="3" name="Rechteck 2"/>
          <p:cNvSpPr/>
          <p:nvPr/>
        </p:nvSpPr>
        <p:spPr>
          <a:xfrm>
            <a:off x="510033" y="2081386"/>
            <a:ext cx="8526463" cy="3785652"/>
          </a:xfrm>
          <a:prstGeom prst="rect">
            <a:avLst/>
          </a:prstGeom>
        </p:spPr>
        <p:txBody>
          <a:bodyPr wrap="square">
            <a:spAutoFit/>
          </a:bodyPr>
          <a:lstStyle/>
          <a:p>
            <a:pPr marL="342900" indent="-342900" fontAlgn="base">
              <a:lnSpc>
                <a:spcPts val="2400"/>
              </a:lnSpc>
              <a:spcBef>
                <a:spcPct val="0"/>
              </a:spcBef>
              <a:spcAft>
                <a:spcPct val="0"/>
              </a:spcAft>
              <a:buFont typeface="+mj-lt"/>
              <a:buAutoNum type="arabicPeriod"/>
            </a:pPr>
            <a:r>
              <a:rPr lang="de-DE" i="1" dirty="0">
                <a:solidFill>
                  <a:srgbClr val="000000"/>
                </a:solidFill>
              </a:rPr>
              <a:t>Sichere dir die Achtung und Unterstützung deiner Umgebung, übernimm wichtige »Schlüsselfunktionen «!</a:t>
            </a:r>
            <a:endParaRPr lang="de-DE" dirty="0">
              <a:solidFill>
                <a:srgbClr val="000000"/>
              </a:solidFill>
            </a:endParaRPr>
          </a:p>
          <a:p>
            <a:pPr marL="342900" indent="-342900" fontAlgn="base">
              <a:lnSpc>
                <a:spcPts val="2400"/>
              </a:lnSpc>
              <a:spcBef>
                <a:spcPct val="0"/>
              </a:spcBef>
              <a:spcAft>
                <a:spcPct val="0"/>
              </a:spcAft>
              <a:buFont typeface="+mj-lt"/>
              <a:buAutoNum type="arabicPeriod"/>
            </a:pPr>
            <a:r>
              <a:rPr lang="de-DE" i="1" dirty="0">
                <a:solidFill>
                  <a:srgbClr val="000000"/>
                </a:solidFill>
              </a:rPr>
              <a:t>Entlaste deine Kolleginnen und Kollegen und biete deine Mitarbeit da an, </a:t>
            </a:r>
            <a:r>
              <a:rPr lang="de-DE" i="1" dirty="0" smtClean="0">
                <a:solidFill>
                  <a:srgbClr val="000000"/>
                </a:solidFill>
              </a:rPr>
              <a:t/>
            </a:r>
            <a:br>
              <a:rPr lang="de-DE" i="1" dirty="0" smtClean="0">
                <a:solidFill>
                  <a:srgbClr val="000000"/>
                </a:solidFill>
              </a:rPr>
            </a:br>
            <a:r>
              <a:rPr lang="de-DE" i="1" dirty="0" smtClean="0">
                <a:solidFill>
                  <a:srgbClr val="000000"/>
                </a:solidFill>
              </a:rPr>
              <a:t>wo </a:t>
            </a:r>
            <a:r>
              <a:rPr lang="de-DE" i="1" dirty="0">
                <a:solidFill>
                  <a:srgbClr val="000000"/>
                </a:solidFill>
              </a:rPr>
              <a:t>sie gebraucht wird. Übernimm lästige Aufgaben und mache dich unentbehrlich und beliebt!</a:t>
            </a:r>
            <a:endParaRPr lang="de-DE" dirty="0">
              <a:solidFill>
                <a:srgbClr val="000000"/>
              </a:solidFill>
            </a:endParaRPr>
          </a:p>
          <a:p>
            <a:pPr marL="342900" indent="-342900" fontAlgn="base">
              <a:lnSpc>
                <a:spcPts val="2400"/>
              </a:lnSpc>
              <a:spcBef>
                <a:spcPct val="0"/>
              </a:spcBef>
              <a:spcAft>
                <a:spcPct val="0"/>
              </a:spcAft>
              <a:buFont typeface="+mj-lt"/>
              <a:buAutoNum type="arabicPeriod"/>
            </a:pPr>
            <a:r>
              <a:rPr lang="de-DE" i="1" dirty="0">
                <a:solidFill>
                  <a:srgbClr val="000000"/>
                </a:solidFill>
              </a:rPr>
              <a:t>Schaffe Gelegenheiten, um mit Kindern allein sein zu können!</a:t>
            </a:r>
            <a:endParaRPr lang="de-DE" dirty="0">
              <a:solidFill>
                <a:srgbClr val="000000"/>
              </a:solidFill>
            </a:endParaRPr>
          </a:p>
          <a:p>
            <a:pPr marL="342900" indent="-342900" fontAlgn="base">
              <a:lnSpc>
                <a:spcPts val="2400"/>
              </a:lnSpc>
              <a:spcBef>
                <a:spcPct val="0"/>
              </a:spcBef>
              <a:spcAft>
                <a:spcPct val="0"/>
              </a:spcAft>
              <a:buFont typeface="+mj-lt"/>
              <a:buAutoNum type="arabicPeriod"/>
            </a:pPr>
            <a:r>
              <a:rPr lang="de-DE" i="1" dirty="0">
                <a:solidFill>
                  <a:srgbClr val="000000"/>
                </a:solidFill>
              </a:rPr>
              <a:t>Wähle Kinder aus, die emotional bedürftig sind!</a:t>
            </a:r>
            <a:endParaRPr lang="de-DE" dirty="0">
              <a:solidFill>
                <a:srgbClr val="000000"/>
              </a:solidFill>
            </a:endParaRPr>
          </a:p>
          <a:p>
            <a:pPr marL="342900" indent="-342900" fontAlgn="base">
              <a:lnSpc>
                <a:spcPts val="2400"/>
              </a:lnSpc>
              <a:spcBef>
                <a:spcPct val="0"/>
              </a:spcBef>
              <a:spcAft>
                <a:spcPct val="0"/>
              </a:spcAft>
              <a:buFont typeface="+mj-lt"/>
              <a:buAutoNum type="arabicPeriod"/>
            </a:pPr>
            <a:r>
              <a:rPr lang="de-DE" i="1" dirty="0">
                <a:solidFill>
                  <a:srgbClr val="000000"/>
                </a:solidFill>
              </a:rPr>
              <a:t>Wenn Kinder auf Dich reagieren, fange an sie zu berühren, anfangs </a:t>
            </a:r>
            <a:r>
              <a:rPr lang="de-DE" i="1" dirty="0" smtClean="0">
                <a:solidFill>
                  <a:srgbClr val="000000"/>
                </a:solidFill>
              </a:rPr>
              <a:t/>
            </a:r>
            <a:br>
              <a:rPr lang="de-DE" i="1" dirty="0" smtClean="0">
                <a:solidFill>
                  <a:srgbClr val="000000"/>
                </a:solidFill>
              </a:rPr>
            </a:br>
            <a:r>
              <a:rPr lang="de-DE" i="1" dirty="0" smtClean="0">
                <a:solidFill>
                  <a:srgbClr val="000000"/>
                </a:solidFill>
              </a:rPr>
              <a:t>eher </a:t>
            </a:r>
            <a:r>
              <a:rPr lang="de-DE" i="1" dirty="0">
                <a:solidFill>
                  <a:srgbClr val="000000"/>
                </a:solidFill>
              </a:rPr>
              <a:t>unverfänglich!</a:t>
            </a:r>
            <a:endParaRPr lang="de-DE" dirty="0">
              <a:solidFill>
                <a:srgbClr val="000000"/>
              </a:solidFill>
            </a:endParaRPr>
          </a:p>
          <a:p>
            <a:pPr marL="342900" indent="-342900" fontAlgn="base">
              <a:lnSpc>
                <a:spcPts val="2400"/>
              </a:lnSpc>
              <a:spcBef>
                <a:spcPct val="0"/>
              </a:spcBef>
              <a:spcAft>
                <a:spcPct val="0"/>
              </a:spcAft>
              <a:buFont typeface="+mj-lt"/>
              <a:buAutoNum type="arabicPeriod"/>
            </a:pPr>
            <a:r>
              <a:rPr lang="de-DE" i="1" dirty="0">
                <a:solidFill>
                  <a:srgbClr val="000000"/>
                </a:solidFill>
              </a:rPr>
              <a:t>Wenn der Missbrauch geschehen ist, rechtfertige vor dem Kind. </a:t>
            </a:r>
            <a:r>
              <a:rPr lang="de-DE" i="1" dirty="0" smtClean="0">
                <a:solidFill>
                  <a:srgbClr val="000000"/>
                </a:solidFill>
              </a:rPr>
              <a:t/>
            </a:r>
            <a:br>
              <a:rPr lang="de-DE" i="1" dirty="0" smtClean="0">
                <a:solidFill>
                  <a:srgbClr val="000000"/>
                </a:solidFill>
              </a:rPr>
            </a:br>
            <a:r>
              <a:rPr lang="de-DE" i="1" dirty="0" smtClean="0">
                <a:solidFill>
                  <a:srgbClr val="000000"/>
                </a:solidFill>
              </a:rPr>
              <a:t>Bagatellisiere</a:t>
            </a:r>
            <a:r>
              <a:rPr lang="de-DE" i="1" dirty="0">
                <a:solidFill>
                  <a:srgbClr val="000000"/>
                </a:solidFill>
              </a:rPr>
              <a:t>, appelliere, entschuldige, werte ab, schmeichle, </a:t>
            </a:r>
            <a:r>
              <a:rPr lang="de-DE" i="1" dirty="0" smtClean="0">
                <a:solidFill>
                  <a:srgbClr val="000000"/>
                </a:solidFill>
              </a:rPr>
              <a:t/>
            </a:r>
            <a:br>
              <a:rPr lang="de-DE" i="1" dirty="0" smtClean="0">
                <a:solidFill>
                  <a:srgbClr val="000000"/>
                </a:solidFill>
              </a:rPr>
            </a:br>
            <a:r>
              <a:rPr lang="de-DE" i="1" dirty="0" smtClean="0">
                <a:solidFill>
                  <a:srgbClr val="000000"/>
                </a:solidFill>
              </a:rPr>
              <a:t>belohne</a:t>
            </a:r>
            <a:r>
              <a:rPr lang="de-DE" i="1" dirty="0">
                <a:solidFill>
                  <a:srgbClr val="000000"/>
                </a:solidFill>
              </a:rPr>
              <a:t>, drohe! «</a:t>
            </a:r>
            <a:endParaRPr lang="de-DE" dirty="0">
              <a:solidFill>
                <a:srgbClr val="000000"/>
              </a:solidFill>
            </a:endParaRPr>
          </a:p>
        </p:txBody>
      </p:sp>
    </p:spTree>
    <p:extLst>
      <p:ext uri="{BB962C8B-B14F-4D97-AF65-F5344CB8AC3E}">
        <p14:creationId xmlns:p14="http://schemas.microsoft.com/office/powerpoint/2010/main" val="208268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Kontaktflaeche_bl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628775"/>
            <a:ext cx="8497888" cy="4537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KW HKS-_Schrift_oben_link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257175"/>
            <a:ext cx="1116012" cy="101123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Juenger Logo Amt lang 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6237288"/>
            <a:ext cx="20891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ntage_bla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38" y="549275"/>
            <a:ext cx="763588" cy="49403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intage_bl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92500" y="-531813"/>
            <a:ext cx="6524625" cy="763588"/>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467544" y="549275"/>
            <a:ext cx="4540538" cy="369332"/>
          </a:xfrm>
          <a:prstGeom prst="rect">
            <a:avLst/>
          </a:prstGeom>
        </p:spPr>
        <p:txBody>
          <a:bodyPr wrap="none">
            <a:spAutoFit/>
          </a:bodyPr>
          <a:lstStyle/>
          <a:p>
            <a:pPr fontAlgn="base">
              <a:spcBef>
                <a:spcPct val="0"/>
              </a:spcBef>
              <a:spcAft>
                <a:spcPct val="0"/>
              </a:spcAft>
            </a:pPr>
            <a:r>
              <a:rPr lang="de-DE" b="1" dirty="0">
                <a:solidFill>
                  <a:srgbClr val="FF0000"/>
                </a:solidFill>
              </a:rPr>
              <a:t>TÄTER UND TÄTERINNENSTRATEGIEN</a:t>
            </a:r>
          </a:p>
        </p:txBody>
      </p:sp>
      <p:sp>
        <p:nvSpPr>
          <p:cNvPr id="2" name="Rechteck 1"/>
          <p:cNvSpPr/>
          <p:nvPr/>
        </p:nvSpPr>
        <p:spPr>
          <a:xfrm>
            <a:off x="611560" y="1268413"/>
            <a:ext cx="4370107" cy="338554"/>
          </a:xfrm>
          <a:prstGeom prst="rect">
            <a:avLst/>
          </a:prstGeom>
        </p:spPr>
        <p:txBody>
          <a:bodyPr wrap="none">
            <a:spAutoFit/>
          </a:bodyPr>
          <a:lstStyle/>
          <a:p>
            <a:pPr fontAlgn="base">
              <a:spcBef>
                <a:spcPct val="0"/>
              </a:spcBef>
              <a:spcAft>
                <a:spcPct val="0"/>
              </a:spcAft>
            </a:pPr>
            <a:r>
              <a:rPr lang="de-DE" sz="1600" b="1" u="sng" dirty="0">
                <a:solidFill>
                  <a:schemeClr val="accent2"/>
                </a:solidFill>
              </a:rPr>
              <a:t>Folgende Strategien kommen zum Einsatz:</a:t>
            </a:r>
          </a:p>
        </p:txBody>
      </p:sp>
      <p:sp>
        <p:nvSpPr>
          <p:cNvPr id="4" name="Rechteck 3"/>
          <p:cNvSpPr/>
          <p:nvPr/>
        </p:nvSpPr>
        <p:spPr>
          <a:xfrm>
            <a:off x="514761" y="2072422"/>
            <a:ext cx="8233952" cy="4093428"/>
          </a:xfrm>
          <a:prstGeom prst="rect">
            <a:avLst/>
          </a:prstGeom>
        </p:spPr>
        <p:txBody>
          <a:bodyPr wrap="square">
            <a:spAutoFit/>
          </a:bodyPr>
          <a:lstStyle/>
          <a:p>
            <a:pPr marL="285750" indent="-285750" fontAlgn="base">
              <a:spcBef>
                <a:spcPct val="0"/>
              </a:spcBef>
              <a:spcAft>
                <a:spcPct val="0"/>
              </a:spcAft>
              <a:buFont typeface="Arial" pitchFamily="34" charset="0"/>
              <a:buChar char="•"/>
            </a:pPr>
            <a:r>
              <a:rPr lang="de-DE" sz="1600" b="1" dirty="0">
                <a:solidFill>
                  <a:srgbClr val="000000"/>
                </a:solidFill>
              </a:rPr>
              <a:t>Mit Liebe und Zuneigung erpressen:</a:t>
            </a:r>
          </a:p>
          <a:p>
            <a:pPr fontAlgn="base">
              <a:spcBef>
                <a:spcPct val="0"/>
              </a:spcBef>
              <a:spcAft>
                <a:spcPct val="0"/>
              </a:spcAft>
            </a:pPr>
            <a:r>
              <a:rPr lang="de-DE" sz="1600" i="1" dirty="0">
                <a:solidFill>
                  <a:srgbClr val="000000"/>
                </a:solidFill>
              </a:rPr>
              <a:t>„ Du hast mich doch lieb“ ; </a:t>
            </a:r>
          </a:p>
          <a:p>
            <a:pPr fontAlgn="base">
              <a:spcBef>
                <a:spcPct val="0"/>
              </a:spcBef>
              <a:spcAft>
                <a:spcPct val="0"/>
              </a:spcAft>
            </a:pPr>
            <a:r>
              <a:rPr lang="de-DE" sz="1600" i="1" dirty="0">
                <a:solidFill>
                  <a:srgbClr val="000000"/>
                </a:solidFill>
              </a:rPr>
              <a:t>„ Wenn du was sagst, komme ich ins Gefängnis. „</a:t>
            </a:r>
            <a:endParaRPr lang="de-DE" sz="1600" dirty="0">
              <a:solidFill>
                <a:srgbClr val="000000"/>
              </a:solidFill>
            </a:endParaRPr>
          </a:p>
          <a:p>
            <a:pPr marL="285750" indent="-285750" fontAlgn="base">
              <a:spcBef>
                <a:spcPct val="0"/>
              </a:spcBef>
              <a:spcAft>
                <a:spcPct val="0"/>
              </a:spcAft>
              <a:buFont typeface="Arial" pitchFamily="34" charset="0"/>
              <a:buChar char="•"/>
            </a:pPr>
            <a:r>
              <a:rPr lang="de-DE" sz="1600" b="1" dirty="0">
                <a:solidFill>
                  <a:srgbClr val="000000"/>
                </a:solidFill>
              </a:rPr>
              <a:t>Androhen von Liebesentzug:</a:t>
            </a:r>
          </a:p>
          <a:p>
            <a:pPr fontAlgn="base">
              <a:spcBef>
                <a:spcPct val="0"/>
              </a:spcBef>
              <a:spcAft>
                <a:spcPct val="0"/>
              </a:spcAft>
            </a:pPr>
            <a:r>
              <a:rPr lang="de-DE" sz="1600" i="1" dirty="0">
                <a:solidFill>
                  <a:srgbClr val="000000"/>
                </a:solidFill>
              </a:rPr>
              <a:t>„… dann werden wir nichts mehr unternehmen“ </a:t>
            </a:r>
          </a:p>
          <a:p>
            <a:pPr fontAlgn="base">
              <a:spcBef>
                <a:spcPct val="0"/>
              </a:spcBef>
              <a:spcAft>
                <a:spcPct val="0"/>
              </a:spcAft>
            </a:pPr>
            <a:r>
              <a:rPr lang="de-DE" sz="1600" i="1" dirty="0">
                <a:solidFill>
                  <a:srgbClr val="000000"/>
                </a:solidFill>
              </a:rPr>
              <a:t>„… dann bin ich nicht mehr dein Freund und Kumpel“ </a:t>
            </a:r>
          </a:p>
          <a:p>
            <a:pPr fontAlgn="base">
              <a:spcBef>
                <a:spcPct val="0"/>
              </a:spcBef>
              <a:spcAft>
                <a:spcPct val="0"/>
              </a:spcAft>
            </a:pPr>
            <a:r>
              <a:rPr lang="de-DE" sz="1600" i="1" dirty="0">
                <a:solidFill>
                  <a:srgbClr val="000000"/>
                </a:solidFill>
              </a:rPr>
              <a:t>„… dann gehen wir nie mehr in den Freizeitpark.“</a:t>
            </a:r>
            <a:endParaRPr lang="de-DE" sz="1600" dirty="0">
              <a:solidFill>
                <a:srgbClr val="000000"/>
              </a:solidFill>
            </a:endParaRPr>
          </a:p>
          <a:p>
            <a:pPr marL="285750" indent="-285750" fontAlgn="base">
              <a:spcBef>
                <a:spcPct val="0"/>
              </a:spcBef>
              <a:spcAft>
                <a:spcPct val="0"/>
              </a:spcAft>
              <a:buFont typeface="Arial" pitchFamily="34" charset="0"/>
              <a:buChar char="•"/>
            </a:pPr>
            <a:r>
              <a:rPr lang="de-DE" sz="1600" b="1" dirty="0">
                <a:solidFill>
                  <a:srgbClr val="000000"/>
                </a:solidFill>
              </a:rPr>
              <a:t>Androhen von Isolation und Ausstoßung:</a:t>
            </a:r>
          </a:p>
          <a:p>
            <a:pPr fontAlgn="base">
              <a:spcBef>
                <a:spcPct val="0"/>
              </a:spcBef>
              <a:spcAft>
                <a:spcPct val="0"/>
              </a:spcAft>
            </a:pPr>
            <a:r>
              <a:rPr lang="de-DE" sz="1600" i="1" dirty="0">
                <a:solidFill>
                  <a:srgbClr val="000000"/>
                </a:solidFill>
              </a:rPr>
              <a:t>„ Du kannst dann nicht mehr in der Evangelischen Jugend mitmachen“</a:t>
            </a:r>
          </a:p>
          <a:p>
            <a:pPr fontAlgn="base">
              <a:spcBef>
                <a:spcPct val="0"/>
              </a:spcBef>
              <a:spcAft>
                <a:spcPct val="0"/>
              </a:spcAft>
            </a:pPr>
            <a:r>
              <a:rPr lang="de-DE" sz="1600" i="1" dirty="0">
                <a:solidFill>
                  <a:srgbClr val="000000"/>
                </a:solidFill>
              </a:rPr>
              <a:t>„ … das war dann dein letztes Feriencamp“</a:t>
            </a:r>
          </a:p>
          <a:p>
            <a:pPr fontAlgn="base">
              <a:spcBef>
                <a:spcPct val="0"/>
              </a:spcBef>
              <a:spcAft>
                <a:spcPct val="0"/>
              </a:spcAft>
            </a:pPr>
            <a:r>
              <a:rPr lang="de-DE" sz="1600" i="1" dirty="0">
                <a:solidFill>
                  <a:srgbClr val="000000"/>
                </a:solidFill>
              </a:rPr>
              <a:t>„ … deine Freunde wirst du dann nicht mehr sehen können.“</a:t>
            </a:r>
            <a:endParaRPr lang="de-DE" sz="1600" dirty="0">
              <a:solidFill>
                <a:srgbClr val="000000"/>
              </a:solidFill>
            </a:endParaRPr>
          </a:p>
          <a:p>
            <a:pPr marL="285750" indent="-285750" fontAlgn="base">
              <a:spcBef>
                <a:spcPct val="0"/>
              </a:spcBef>
              <a:spcAft>
                <a:spcPct val="0"/>
              </a:spcAft>
              <a:buFont typeface="Arial" pitchFamily="34" charset="0"/>
              <a:buChar char="•"/>
            </a:pPr>
            <a:r>
              <a:rPr lang="de-DE" sz="1600" b="1" dirty="0">
                <a:solidFill>
                  <a:srgbClr val="000000"/>
                </a:solidFill>
              </a:rPr>
              <a:t>Das Kind oder die Jugendliche/den Jugendlichen von seinen engsten Vertrauenspersonen (i.d.R. die Eltern) entfremden:</a:t>
            </a:r>
          </a:p>
          <a:p>
            <a:pPr fontAlgn="base">
              <a:spcBef>
                <a:spcPct val="0"/>
              </a:spcBef>
              <a:spcAft>
                <a:spcPct val="0"/>
              </a:spcAft>
            </a:pPr>
            <a:r>
              <a:rPr lang="de-DE" sz="1600" i="1" dirty="0">
                <a:solidFill>
                  <a:srgbClr val="000000"/>
                </a:solidFill>
              </a:rPr>
              <a:t> „ Wenn du was sagst, hat der Papa dich nicht mehr lieb“</a:t>
            </a:r>
          </a:p>
          <a:p>
            <a:pPr fontAlgn="base">
              <a:spcBef>
                <a:spcPct val="0"/>
              </a:spcBef>
              <a:spcAft>
                <a:spcPct val="0"/>
              </a:spcAft>
            </a:pPr>
            <a:r>
              <a:rPr lang="de-DE" sz="1600" i="1" dirty="0">
                <a:solidFill>
                  <a:srgbClr val="000000"/>
                </a:solidFill>
              </a:rPr>
              <a:t> „… kommst du ins Heim, … stirbt deine Mutter vor Kummer.“</a:t>
            </a:r>
            <a:endParaRPr lang="de-DE" sz="1600" dirty="0">
              <a:solidFill>
                <a:srgbClr val="000000"/>
              </a:solidFill>
            </a:endParaRPr>
          </a:p>
          <a:p>
            <a:pPr marL="285750" indent="-285750" fontAlgn="base">
              <a:lnSpc>
                <a:spcPts val="2400"/>
              </a:lnSpc>
              <a:spcBef>
                <a:spcPct val="0"/>
              </a:spcBef>
              <a:spcAft>
                <a:spcPct val="0"/>
              </a:spcAft>
              <a:buFont typeface="Arial" pitchFamily="34" charset="0"/>
              <a:buChar char="•"/>
            </a:pPr>
            <a:endParaRPr lang="de-DE" dirty="0">
              <a:solidFill>
                <a:srgbClr val="000000"/>
              </a:solidFill>
            </a:endParaRPr>
          </a:p>
        </p:txBody>
      </p:sp>
    </p:spTree>
    <p:extLst>
      <p:ext uri="{BB962C8B-B14F-4D97-AF65-F5344CB8AC3E}">
        <p14:creationId xmlns:p14="http://schemas.microsoft.com/office/powerpoint/2010/main" val="390368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7" name="Picture 15" descr="Kontaktflaeche_bl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357" y="1628775"/>
            <a:ext cx="8786813" cy="4537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KW HKS-_Schrift_oben_links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257175"/>
            <a:ext cx="1116012" cy="101123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Juenger Logo Amt lang 4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6237288"/>
            <a:ext cx="20891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intage_bla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38" y="549275"/>
            <a:ext cx="763588" cy="49403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intage_bl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92500" y="-531813"/>
            <a:ext cx="6524625" cy="763588"/>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539552" y="549275"/>
            <a:ext cx="4540538" cy="369332"/>
          </a:xfrm>
          <a:prstGeom prst="rect">
            <a:avLst/>
          </a:prstGeom>
        </p:spPr>
        <p:txBody>
          <a:bodyPr wrap="none">
            <a:spAutoFit/>
          </a:bodyPr>
          <a:lstStyle/>
          <a:p>
            <a:pPr fontAlgn="base">
              <a:spcBef>
                <a:spcPct val="0"/>
              </a:spcBef>
              <a:spcAft>
                <a:spcPct val="0"/>
              </a:spcAft>
            </a:pPr>
            <a:r>
              <a:rPr lang="de-DE" b="1" dirty="0">
                <a:solidFill>
                  <a:srgbClr val="FF0000"/>
                </a:solidFill>
              </a:rPr>
              <a:t>TÄTER UND TÄTERINNENSTRATEGIEN</a:t>
            </a:r>
          </a:p>
        </p:txBody>
      </p:sp>
      <p:sp>
        <p:nvSpPr>
          <p:cNvPr id="8" name="Rechteck 7"/>
          <p:cNvSpPr/>
          <p:nvPr/>
        </p:nvSpPr>
        <p:spPr>
          <a:xfrm>
            <a:off x="957466" y="1259443"/>
            <a:ext cx="4370107" cy="338554"/>
          </a:xfrm>
          <a:prstGeom prst="rect">
            <a:avLst/>
          </a:prstGeom>
        </p:spPr>
        <p:txBody>
          <a:bodyPr wrap="none">
            <a:spAutoFit/>
          </a:bodyPr>
          <a:lstStyle/>
          <a:p>
            <a:pPr fontAlgn="base">
              <a:spcBef>
                <a:spcPct val="0"/>
              </a:spcBef>
              <a:spcAft>
                <a:spcPct val="0"/>
              </a:spcAft>
            </a:pPr>
            <a:r>
              <a:rPr lang="de-DE" sz="1600" b="1" u="sng" dirty="0">
                <a:solidFill>
                  <a:schemeClr val="accent2"/>
                </a:solidFill>
              </a:rPr>
              <a:t>Folgende Strategien kommen zum Einsatz:</a:t>
            </a:r>
          </a:p>
        </p:txBody>
      </p:sp>
      <p:sp>
        <p:nvSpPr>
          <p:cNvPr id="2" name="Rechteck 1"/>
          <p:cNvSpPr/>
          <p:nvPr/>
        </p:nvSpPr>
        <p:spPr>
          <a:xfrm>
            <a:off x="468427" y="2004486"/>
            <a:ext cx="8623747" cy="3785652"/>
          </a:xfrm>
          <a:prstGeom prst="rect">
            <a:avLst/>
          </a:prstGeom>
        </p:spPr>
        <p:txBody>
          <a:bodyPr wrap="square">
            <a:spAutoFit/>
          </a:bodyPr>
          <a:lstStyle/>
          <a:p>
            <a:pPr marL="285750" indent="-285750" fontAlgn="base">
              <a:spcBef>
                <a:spcPct val="0"/>
              </a:spcBef>
              <a:spcAft>
                <a:spcPct val="0"/>
              </a:spcAft>
              <a:buFont typeface="Arial" pitchFamily="34" charset="0"/>
              <a:buChar char="•"/>
            </a:pPr>
            <a:r>
              <a:rPr lang="de-DE" sz="1600" b="1" dirty="0">
                <a:solidFill>
                  <a:srgbClr val="000000"/>
                </a:solidFill>
              </a:rPr>
              <a:t>Androhen vom  Auseinanderbrechen der Familie</a:t>
            </a:r>
            <a:r>
              <a:rPr lang="de-DE" sz="1600" dirty="0">
                <a:solidFill>
                  <a:srgbClr val="000000"/>
                </a:solidFill>
              </a:rPr>
              <a:t> </a:t>
            </a:r>
            <a:r>
              <a:rPr lang="de-DE" sz="1200" dirty="0">
                <a:solidFill>
                  <a:srgbClr val="000000"/>
                </a:solidFill>
              </a:rPr>
              <a:t>(bei sexuellen Übergriffen im Familienkontext):</a:t>
            </a:r>
          </a:p>
          <a:p>
            <a:pPr marL="257175" lvl="1" fontAlgn="base">
              <a:spcBef>
                <a:spcPct val="0"/>
              </a:spcBef>
              <a:spcAft>
                <a:spcPct val="0"/>
              </a:spcAft>
            </a:pPr>
            <a:r>
              <a:rPr lang="de-DE" sz="1600" i="1" dirty="0">
                <a:solidFill>
                  <a:srgbClr val="000000"/>
                </a:solidFill>
              </a:rPr>
              <a:t>„ Wenn du was sagst, komme ich ins Gefängnis,“ </a:t>
            </a:r>
          </a:p>
          <a:p>
            <a:pPr marL="257175" lvl="1" fontAlgn="base">
              <a:spcBef>
                <a:spcPct val="0"/>
              </a:spcBef>
              <a:spcAft>
                <a:spcPct val="0"/>
              </a:spcAft>
            </a:pPr>
            <a:r>
              <a:rPr lang="de-DE" sz="1600" i="1" dirty="0">
                <a:solidFill>
                  <a:srgbClr val="000000"/>
                </a:solidFill>
              </a:rPr>
              <a:t>„ deine Geschwister und du, ihr kommt ins Heim,“</a:t>
            </a:r>
          </a:p>
          <a:p>
            <a:pPr marL="257175" lvl="1" fontAlgn="base">
              <a:spcBef>
                <a:spcPct val="0"/>
              </a:spcBef>
              <a:spcAft>
                <a:spcPct val="0"/>
              </a:spcAft>
            </a:pPr>
            <a:r>
              <a:rPr lang="de-DE" sz="1600" i="1" dirty="0">
                <a:solidFill>
                  <a:srgbClr val="000000"/>
                </a:solidFill>
              </a:rPr>
              <a:t>„ wir müssen deinen Hund einschläfern lassen“ und </a:t>
            </a:r>
          </a:p>
          <a:p>
            <a:pPr marL="257175" lvl="1" fontAlgn="base">
              <a:spcBef>
                <a:spcPct val="0"/>
              </a:spcBef>
              <a:spcAft>
                <a:spcPct val="0"/>
              </a:spcAft>
            </a:pPr>
            <a:r>
              <a:rPr lang="de-DE" sz="1600" i="1" dirty="0">
                <a:solidFill>
                  <a:srgbClr val="000000"/>
                </a:solidFill>
              </a:rPr>
              <a:t>„ die Mama ist allein und hat kein Geld“ und </a:t>
            </a:r>
          </a:p>
          <a:p>
            <a:pPr marL="257175" lvl="1" fontAlgn="base">
              <a:spcBef>
                <a:spcPct val="0"/>
              </a:spcBef>
              <a:spcAft>
                <a:spcPct val="0"/>
              </a:spcAft>
            </a:pPr>
            <a:r>
              <a:rPr lang="de-DE" sz="1600" i="1" dirty="0">
                <a:solidFill>
                  <a:srgbClr val="000000"/>
                </a:solidFill>
              </a:rPr>
              <a:t>„ du bist schuld, dass die Familie auseinanderbricht.“</a:t>
            </a:r>
            <a:endParaRPr lang="de-DE" sz="1600" dirty="0">
              <a:solidFill>
                <a:srgbClr val="000000"/>
              </a:solidFill>
            </a:endParaRPr>
          </a:p>
          <a:p>
            <a:pPr marL="285750" indent="-285750" fontAlgn="base">
              <a:spcBef>
                <a:spcPct val="0"/>
              </a:spcBef>
              <a:spcAft>
                <a:spcPct val="0"/>
              </a:spcAft>
              <a:buFont typeface="Arial" pitchFamily="34" charset="0"/>
              <a:buChar char="•"/>
            </a:pPr>
            <a:r>
              <a:rPr lang="de-DE" sz="1600" b="1" dirty="0">
                <a:solidFill>
                  <a:srgbClr val="000000"/>
                </a:solidFill>
              </a:rPr>
              <a:t>Das Opfer lächerlich machen:</a:t>
            </a:r>
          </a:p>
          <a:p>
            <a:pPr marL="257175" lvl="1" fontAlgn="base">
              <a:spcBef>
                <a:spcPct val="0"/>
              </a:spcBef>
              <a:spcAft>
                <a:spcPct val="0"/>
              </a:spcAft>
            </a:pPr>
            <a:r>
              <a:rPr lang="de-DE" sz="1600" i="1" dirty="0">
                <a:solidFill>
                  <a:srgbClr val="000000"/>
                </a:solidFill>
              </a:rPr>
              <a:t>„ Wenn du was sagst, wissen alle, dass du schwul bist“… </a:t>
            </a:r>
          </a:p>
          <a:p>
            <a:pPr marL="257175" lvl="1" fontAlgn="base">
              <a:spcBef>
                <a:spcPct val="0"/>
              </a:spcBef>
              <a:spcAft>
                <a:spcPct val="0"/>
              </a:spcAft>
            </a:pPr>
            <a:r>
              <a:rPr lang="de-DE" sz="1600" i="1" dirty="0">
                <a:solidFill>
                  <a:srgbClr val="000000"/>
                </a:solidFill>
              </a:rPr>
              <a:t>„ dass du gerne Pornos schaust. „; »</a:t>
            </a:r>
          </a:p>
          <a:p>
            <a:pPr marL="257175" lvl="1" fontAlgn="base">
              <a:spcBef>
                <a:spcPct val="0"/>
              </a:spcBef>
              <a:spcAft>
                <a:spcPct val="0"/>
              </a:spcAft>
            </a:pPr>
            <a:r>
              <a:rPr lang="de-DE" sz="1600" i="1" dirty="0">
                <a:solidFill>
                  <a:srgbClr val="000000"/>
                </a:solidFill>
              </a:rPr>
              <a:t>„ Ich werde dann allen erzählen, wie klein dein Schwanz ist“ , … </a:t>
            </a:r>
          </a:p>
          <a:p>
            <a:pPr marL="257175" lvl="1" fontAlgn="base">
              <a:spcBef>
                <a:spcPct val="0"/>
              </a:spcBef>
              <a:spcAft>
                <a:spcPct val="0"/>
              </a:spcAft>
            </a:pPr>
            <a:r>
              <a:rPr lang="de-DE" sz="1600" i="1" dirty="0">
                <a:solidFill>
                  <a:srgbClr val="000000"/>
                </a:solidFill>
              </a:rPr>
              <a:t>„ wie flach deine Brüste sind,“ …  </a:t>
            </a:r>
          </a:p>
          <a:p>
            <a:pPr marL="257175" lvl="1" fontAlgn="base">
              <a:spcBef>
                <a:spcPct val="0"/>
              </a:spcBef>
              <a:spcAft>
                <a:spcPct val="0"/>
              </a:spcAft>
            </a:pPr>
            <a:r>
              <a:rPr lang="de-DE" sz="1600" i="1" dirty="0">
                <a:solidFill>
                  <a:srgbClr val="000000"/>
                </a:solidFill>
              </a:rPr>
              <a:t>„ alle werden sich über dich lustig machen. „</a:t>
            </a:r>
            <a:endParaRPr lang="de-DE" sz="1600" dirty="0">
              <a:solidFill>
                <a:srgbClr val="000000"/>
              </a:solidFill>
            </a:endParaRPr>
          </a:p>
          <a:p>
            <a:pPr marL="285750" indent="-285750" fontAlgn="base">
              <a:spcBef>
                <a:spcPct val="0"/>
              </a:spcBef>
              <a:spcAft>
                <a:spcPct val="0"/>
              </a:spcAft>
              <a:buFont typeface="Arial" pitchFamily="34" charset="0"/>
              <a:buChar char="•"/>
            </a:pPr>
            <a:r>
              <a:rPr lang="de-DE" sz="1600" b="1" dirty="0">
                <a:solidFill>
                  <a:srgbClr val="000000"/>
                </a:solidFill>
              </a:rPr>
              <a:t>Schuldgefühle machen bzw. verstärken:</a:t>
            </a:r>
          </a:p>
          <a:p>
            <a:pPr marL="257175" lvl="1" fontAlgn="base">
              <a:spcBef>
                <a:spcPct val="0"/>
              </a:spcBef>
              <a:spcAft>
                <a:spcPct val="0"/>
              </a:spcAft>
            </a:pPr>
            <a:r>
              <a:rPr lang="de-DE" sz="1600" i="1" dirty="0">
                <a:solidFill>
                  <a:srgbClr val="000000"/>
                </a:solidFill>
              </a:rPr>
              <a:t>„ Wenn du was sagst, will niemand mehr etwas mit dir zu tun haben“</a:t>
            </a:r>
          </a:p>
          <a:p>
            <a:pPr marL="257175" lvl="1" fontAlgn="base">
              <a:spcBef>
                <a:spcPct val="0"/>
              </a:spcBef>
              <a:spcAft>
                <a:spcPct val="0"/>
              </a:spcAft>
            </a:pPr>
            <a:r>
              <a:rPr lang="de-DE" sz="1600" i="1" dirty="0">
                <a:solidFill>
                  <a:srgbClr val="000000"/>
                </a:solidFill>
              </a:rPr>
              <a:t>„ Alle werden denken du lügst, dir glaubt sowieso niemand.“</a:t>
            </a:r>
            <a:endParaRPr lang="de-DE" sz="1600" dirty="0">
              <a:solidFill>
                <a:srgbClr val="000000"/>
              </a:solidFill>
            </a:endParaRPr>
          </a:p>
        </p:txBody>
      </p:sp>
    </p:spTree>
    <p:extLst>
      <p:ext uri="{BB962C8B-B14F-4D97-AF65-F5344CB8AC3E}">
        <p14:creationId xmlns:p14="http://schemas.microsoft.com/office/powerpoint/2010/main" val="151072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fade">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fade">
                                      <p:cBhvr>
                                        <p:cTn id="72" dur="500"/>
                                        <p:tgtEl>
                                          <p:spTgt spid="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fade">
                                      <p:cBhvr>
                                        <p:cTn id="77"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1558</Words>
  <Application>Microsoft Office PowerPoint</Application>
  <PresentationFormat>Bildschirmpräsentation (4:3)</PresentationFormat>
  <Paragraphs>160</Paragraphs>
  <Slides>10</Slides>
  <Notes>10</Notes>
  <HiddenSlides>0</HiddenSlides>
  <MMClips>0</MMClips>
  <ScaleCrop>false</ScaleCrop>
  <HeadingPairs>
    <vt:vector size="4" baseType="variant">
      <vt:variant>
        <vt:lpstr>Design</vt:lpstr>
      </vt:variant>
      <vt:variant>
        <vt:i4>5</vt:i4>
      </vt:variant>
      <vt:variant>
        <vt:lpstr>Folientitel</vt:lpstr>
      </vt:variant>
      <vt:variant>
        <vt:i4>10</vt:i4>
      </vt:variant>
    </vt:vector>
  </HeadingPairs>
  <TitlesOfParts>
    <vt:vector size="15" baseType="lpstr">
      <vt:lpstr>Larissa</vt:lpstr>
      <vt:lpstr>Standarddesign</vt:lpstr>
      <vt:lpstr>1_Standarddesign</vt:lpstr>
      <vt:lpstr>2_Standarddesign</vt:lpstr>
      <vt:lpstr>3_Standarddesign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B.Langert</dc:creator>
  <cp:lastModifiedBy>Schlüter Thorsten</cp:lastModifiedBy>
  <cp:revision>3</cp:revision>
  <dcterms:created xsi:type="dcterms:W3CDTF">2013-07-04T10:42:36Z</dcterms:created>
  <dcterms:modified xsi:type="dcterms:W3CDTF">2017-03-16T16:58:59Z</dcterms:modified>
</cp:coreProperties>
</file>