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15" autoAdjust="0"/>
  </p:normalViewPr>
  <p:slideViewPr>
    <p:cSldViewPr>
      <p:cViewPr>
        <p:scale>
          <a:sx n="122" d="100"/>
          <a:sy n="122" d="100"/>
        </p:scale>
        <p:origin x="-319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B2993-BCCD-44C5-BCB1-2514A158588F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A2E89-226A-4E0F-B112-F02971CB6A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37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Vorab:</a:t>
            </a:r>
          </a:p>
          <a:p>
            <a:pPr defTabSz="922892">
              <a:defRPr/>
            </a:pPr>
            <a:r>
              <a:rPr lang="de-DE" dirty="0"/>
              <a:t>Viele Kinder oder Jugendliche </a:t>
            </a:r>
            <a:r>
              <a:rPr lang="de-DE" b="1" dirty="0"/>
              <a:t>wagen</a:t>
            </a:r>
            <a:r>
              <a:rPr lang="de-DE" dirty="0"/>
              <a:t> nicht, sich zu </a:t>
            </a:r>
            <a:r>
              <a:rPr lang="de-DE" b="1" dirty="0"/>
              <a:t>wehren </a:t>
            </a:r>
            <a:r>
              <a:rPr lang="de-DE" dirty="0"/>
              <a:t>und offen über die </a:t>
            </a:r>
            <a:r>
              <a:rPr lang="de-DE" dirty="0" smtClean="0"/>
              <a:t>sexuelle  </a:t>
            </a:r>
            <a:r>
              <a:rPr lang="de-DE" dirty="0"/>
              <a:t>Gewalterfahrung zu sprechen. </a:t>
            </a:r>
          </a:p>
          <a:p>
            <a:pPr defTabSz="922892">
              <a:defRPr/>
            </a:pPr>
            <a:r>
              <a:rPr lang="de-DE" dirty="0"/>
              <a:t>Oft </a:t>
            </a:r>
            <a:r>
              <a:rPr lang="de-DE" b="1" dirty="0"/>
              <a:t>fehlen</a:t>
            </a:r>
            <a:r>
              <a:rPr lang="de-DE" dirty="0"/>
              <a:t> ihnen die </a:t>
            </a:r>
            <a:r>
              <a:rPr lang="de-DE" b="1" dirty="0"/>
              <a:t>Worte,</a:t>
            </a:r>
            <a:r>
              <a:rPr lang="de-DE" dirty="0"/>
              <a:t> sich verbal auszudrücken oder sie </a:t>
            </a:r>
            <a:r>
              <a:rPr lang="de-DE" b="1" dirty="0"/>
              <a:t>haben Angst</a:t>
            </a:r>
            <a:r>
              <a:rPr lang="de-DE" dirty="0"/>
              <a:t>, sich mitzuteilen, weil die Täterin/der Täter </a:t>
            </a:r>
            <a:r>
              <a:rPr lang="de-DE" b="1" dirty="0"/>
              <a:t>sie eingeschüchtert </a:t>
            </a:r>
            <a:r>
              <a:rPr lang="de-DE" dirty="0"/>
              <a:t>hat. </a:t>
            </a:r>
          </a:p>
          <a:p>
            <a:pPr defTabSz="922892">
              <a:defRPr/>
            </a:pPr>
            <a:r>
              <a:rPr lang="de-DE" dirty="0"/>
              <a:t>Von sexueller Gewalt Betroffene senden jedoch Signale des Unwillens und der Abwehr aus. Für Dritte sind diese verdeckten Hinweise allerdings oft schwer verständlich.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85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Danach:</a:t>
            </a:r>
          </a:p>
          <a:p>
            <a:r>
              <a:rPr lang="de-DE" b="1" u="sng" dirty="0"/>
              <a:t>Alle Signale können auch andere Ursachen haben</a:t>
            </a:r>
            <a:r>
              <a:rPr lang="de-DE" dirty="0"/>
              <a:t>. </a:t>
            </a:r>
          </a:p>
          <a:p>
            <a:r>
              <a:rPr lang="de-DE" dirty="0"/>
              <a:t>Es greift zu kurz, ausschließlich an sexuelle Gewalt als Ursache zu denken, wenn Kinder und Jugendliche eine oder mehrere der nachfolgend beschriebenen Verhaltensweisen zeigen. </a:t>
            </a:r>
          </a:p>
          <a:p>
            <a:r>
              <a:rPr lang="de-DE" b="1" dirty="0">
                <a:solidFill>
                  <a:srgbClr val="FF0000"/>
                </a:solidFill>
              </a:rPr>
              <a:t>Bei einem Verdacht sind daher weitere Informationen erforderlich und es ist gut, Vertrauenspersonen und Fachleute hinzuzuziehen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7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892">
              <a:defRPr/>
            </a:pPr>
            <a:r>
              <a:rPr lang="de-DE" dirty="0" smtClean="0"/>
              <a:t>Danach:</a:t>
            </a:r>
          </a:p>
          <a:p>
            <a:pPr defTabSz="922892">
              <a:defRPr/>
            </a:pPr>
            <a:r>
              <a:rPr lang="de-DE" dirty="0"/>
              <a:t>Viele der beschriebenen </a:t>
            </a:r>
            <a:r>
              <a:rPr lang="de-DE" b="1" dirty="0"/>
              <a:t>Verhaltensänderungen</a:t>
            </a:r>
            <a:r>
              <a:rPr lang="de-DE" dirty="0"/>
              <a:t> sowie </a:t>
            </a:r>
            <a:r>
              <a:rPr lang="de-DE" b="1" dirty="0"/>
              <a:t>körperliche Veränderungsprozesse </a:t>
            </a:r>
            <a:r>
              <a:rPr lang="de-DE" dirty="0"/>
              <a:t>gehen mit der Entwicklung in Kindheit und Jugendalter einher und sind Teil der </a:t>
            </a:r>
            <a:r>
              <a:rPr lang="de-DE" b="1" dirty="0"/>
              <a:t>normalen adoleszenten Entwicklung. </a:t>
            </a:r>
          </a:p>
          <a:p>
            <a:pPr defTabSz="922892">
              <a:defRPr/>
            </a:pPr>
            <a:r>
              <a:rPr lang="de-DE" dirty="0"/>
              <a:t>Bei Vorliegen einzelner oder mehrerer der genannten Signale darf man daher </a:t>
            </a:r>
            <a:r>
              <a:rPr lang="de-DE" b="1" dirty="0"/>
              <a:t>weder zwangsläufig </a:t>
            </a:r>
            <a:r>
              <a:rPr lang="de-DE" dirty="0"/>
              <a:t>auf </a:t>
            </a:r>
            <a:r>
              <a:rPr lang="de-DE" b="1" dirty="0"/>
              <a:t>sexuelle Gewalterfahrungen </a:t>
            </a:r>
            <a:r>
              <a:rPr lang="de-DE" dirty="0"/>
              <a:t>schließen, noch darf man bei deren Abwesenheit davon ausgehen, dass so etwas ausgeschlossen ist. Die Punkte dürfen in diesem Sinne </a:t>
            </a:r>
            <a:r>
              <a:rPr lang="de-DE" b="1" dirty="0"/>
              <a:t>nicht als Checkliste </a:t>
            </a:r>
            <a:r>
              <a:rPr lang="de-DE" dirty="0"/>
              <a:t>verstanden werden, sondern als eine Sammlung von Auffälligkeiten, die missbrauchte Kinder und Jugendliche gehäuft zeigen. </a:t>
            </a:r>
          </a:p>
          <a:p>
            <a:pPr defTabSz="922892">
              <a:defRPr/>
            </a:pPr>
            <a:r>
              <a:rPr lang="de-DE" b="1" dirty="0"/>
              <a:t>Ihr Auftreten </a:t>
            </a:r>
            <a:r>
              <a:rPr lang="de-DE" dirty="0"/>
              <a:t>soll jedoch </a:t>
            </a:r>
            <a:r>
              <a:rPr lang="de-DE" b="1" dirty="0"/>
              <a:t>hellhörig </a:t>
            </a:r>
            <a:r>
              <a:rPr lang="de-DE" dirty="0"/>
              <a:t>machen und ein </a:t>
            </a:r>
            <a:r>
              <a:rPr lang="de-DE" b="1" dirty="0"/>
              <a:t>wachsames </a:t>
            </a:r>
            <a:r>
              <a:rPr lang="de-DE" dirty="0"/>
              <a:t>und </a:t>
            </a:r>
            <a:r>
              <a:rPr lang="de-DE" b="1" dirty="0"/>
              <a:t>genaueres Hinschauen</a:t>
            </a:r>
            <a:r>
              <a:rPr lang="de-DE" dirty="0"/>
              <a:t> nach sich ziehen.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0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70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88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41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88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65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85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86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9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23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00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A827-60C4-4587-8FE5-4D616F996B5A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8485-7545-4389-9CC4-DF12E8F8C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84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ontaktflaeche_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1628775"/>
            <a:ext cx="87868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KW HKS-_Schrift_oben_link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uenger Logo Amt lang 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ntage_bla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ntage_bl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27528" y="404664"/>
            <a:ext cx="3830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  <a:latin typeface="HandVetica" panose="02000400000000000000" pitchFamily="2" charset="0"/>
                <a:cs typeface="Arial"/>
              </a:rPr>
              <a:t>Hinweise auf sexuelle Gewalt</a:t>
            </a:r>
            <a:endParaRPr lang="de-DE" sz="2400" dirty="0">
              <a:solidFill>
                <a:schemeClr val="tx2"/>
              </a:solidFill>
              <a:latin typeface="HandVetica" panose="02000400000000000000" pitchFamily="2" charset="0"/>
              <a:cs typeface="Arial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19679" y="924055"/>
            <a:ext cx="8717959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de-DE" sz="1600" b="1" dirty="0" smtClean="0">
                <a:solidFill>
                  <a:srgbClr val="FF0000"/>
                </a:solidFill>
                <a:latin typeface="Arial"/>
                <a:cs typeface="Arial"/>
              </a:rPr>
              <a:t>GRUNDSÄTZLICH GILT: </a:t>
            </a:r>
            <a:endParaRPr lang="de-DE" sz="16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ts val="2200"/>
              </a:lnSpc>
            </a:pPr>
            <a:r>
              <a:rPr lang="de-DE" sz="1600" b="1" dirty="0">
                <a:solidFill>
                  <a:srgbClr val="FF0000"/>
                </a:solidFill>
                <a:latin typeface="Arial"/>
                <a:cs typeface="Arial"/>
              </a:rPr>
              <a:t>Es gibt keine Signale, die eindeutig und ausschließlich auf sexuelle </a:t>
            </a:r>
            <a:r>
              <a:rPr lang="de-DE" sz="1600" b="1" dirty="0" smtClean="0">
                <a:solidFill>
                  <a:srgbClr val="FF0000"/>
                </a:solidFill>
                <a:latin typeface="Arial"/>
                <a:cs typeface="Arial"/>
              </a:rPr>
              <a:t>Gewalt </a:t>
            </a:r>
            <a:r>
              <a:rPr lang="de-DE" sz="1600" b="1" dirty="0">
                <a:solidFill>
                  <a:srgbClr val="FF0000"/>
                </a:solidFill>
                <a:latin typeface="Arial"/>
                <a:cs typeface="Arial"/>
              </a:rPr>
              <a:t>hinweisen.</a:t>
            </a:r>
          </a:p>
        </p:txBody>
      </p:sp>
      <p:sp>
        <p:nvSpPr>
          <p:cNvPr id="4" name="Rechteck 3"/>
          <p:cNvSpPr/>
          <p:nvPr/>
        </p:nvSpPr>
        <p:spPr>
          <a:xfrm>
            <a:off x="319679" y="2081430"/>
            <a:ext cx="8717957" cy="3926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de-DE" sz="1600" b="1" u="sng" dirty="0">
                <a:solidFill>
                  <a:schemeClr val="tx2"/>
                </a:solidFill>
                <a:latin typeface="Arial"/>
                <a:cs typeface="Arial"/>
              </a:rPr>
              <a:t>Anzeichen für sexuelle  Gewalterfahrungen können sein:</a:t>
            </a:r>
          </a:p>
          <a:p>
            <a:pPr>
              <a:lnSpc>
                <a:spcPts val="2300"/>
              </a:lnSpc>
            </a:pPr>
            <a:endParaRPr lang="de-DE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unangemessenes sexualisiertes Verhalten,</a:t>
            </a: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unangemessene sexualisierte Sprache,</a:t>
            </a: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Probleme mit Grenzen der Intimität und Intimsphäre anderer: Das Kind oder </a:t>
            </a:r>
            <a:endParaRPr lang="de-D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die/der Jugendliche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kommt immer wieder zu nah oder ist sehr distanziert,</a:t>
            </a: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plötzliches verstärktes Schamgefühl,</a:t>
            </a: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unübliches aggressives Verhalten,</a:t>
            </a: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häufige und andauernde Nervosität und Unruhe,</a:t>
            </a: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Das Kind bzw. die/der Jugendliche wirkt verschlossen und bedrückt, zieht sich in 	sich zurück, teilt sich weniger als gewohnt mit,</a:t>
            </a:r>
          </a:p>
          <a:p>
            <a:pPr>
              <a:lnSpc>
                <a:spcPts val="2300"/>
              </a:lnSpc>
            </a:pP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plötzliche veränderte Einstellung gegenüber Zärtlichkeiten, Körperkontakten und 	Sexualität,</a:t>
            </a:r>
          </a:p>
        </p:txBody>
      </p:sp>
    </p:spTree>
    <p:extLst>
      <p:ext uri="{BB962C8B-B14F-4D97-AF65-F5344CB8AC3E}">
        <p14:creationId xmlns:p14="http://schemas.microsoft.com/office/powerpoint/2010/main" val="36551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ontaktflaeche_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62056"/>
            <a:ext cx="8497888" cy="470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KW HKS-_Schrift_oben_link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uenger Logo Amt lang 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ntage_bla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ntage_bl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61182" y="1798016"/>
            <a:ext cx="8676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•	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Verweigerung von Hygienemaßnahmen wie Duschen und Waschen oder im 	Gegenteil übertriebenes Duschen und Waschen, </a:t>
            </a: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Meidung bestimmter Orte, Situationen und Personen, oft auch in Verbindung </a:t>
            </a:r>
            <a:endParaRPr lang="de-D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mit abschätzigen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Kommentaren. Insbesondere will das Kind bzw. die/der 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	Jugendliche  nicht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mit bestimmten Personen alleine sein, </a:t>
            </a: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auf einmal keine Lust mehr zur Teilnahme an Veranstaltungen der </a:t>
            </a:r>
            <a:endParaRPr lang="de-D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Evangelischen Jugend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von Westfalen, ohne erkennbares Motiv,</a:t>
            </a: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sehr nahe Beziehung zu einem deutlich älteren Mitglied, evtl. zu einer 	Mitarbeiterin/einem Mitarbeiter, insbesondere dann, wenn diese Person sehr </a:t>
            </a:r>
            <a:endParaRPr lang="de-D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stark auf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das Kind konzentriert ist,</a:t>
            </a: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Auseinandersetzung mit Homosexualität. </a:t>
            </a: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Abwertende Bemerkungen über Schwule und Lesben bei gleichzeitiger </a:t>
            </a:r>
            <a:endParaRPr lang="de-D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Neugierde und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Nachfragen. Generell ist eine besondere Wachsamkeit immer 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	dann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geboten, 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wenn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sich das Verhalten eines Kindes oder einer/eines 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	Jugendlichen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ändert, ohne </a:t>
            </a:r>
            <a:r>
              <a:rPr lang="de-DE" sz="1600" dirty="0" smtClean="0">
                <a:solidFill>
                  <a:srgbClr val="000000"/>
                </a:solidFill>
                <a:latin typeface="Arial"/>
                <a:cs typeface="Arial"/>
              </a:rPr>
              <a:t>dass </a:t>
            </a:r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ein Grund dafür ersichtlich ist</a:t>
            </a:r>
          </a:p>
          <a:p>
            <a:r>
              <a:rPr lang="de-DE" sz="1600" dirty="0">
                <a:solidFill>
                  <a:srgbClr val="000000"/>
                </a:solidFill>
                <a:latin typeface="Arial"/>
                <a:cs typeface="Arial"/>
              </a:rPr>
              <a:t>•	sich wieder einnässen/einkoten.</a:t>
            </a:r>
          </a:p>
        </p:txBody>
      </p:sp>
      <p:sp>
        <p:nvSpPr>
          <p:cNvPr id="8" name="Rechteck 7"/>
          <p:cNvSpPr/>
          <p:nvPr/>
        </p:nvSpPr>
        <p:spPr>
          <a:xfrm>
            <a:off x="971600" y="578128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/>
                <a:cs typeface="Arial"/>
              </a:rPr>
              <a:t>MÖGLICHE SIGNALE</a:t>
            </a:r>
            <a:endParaRPr lang="de-DE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61483" y="1052736"/>
            <a:ext cx="6984955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de-DE" sz="1600" b="1" u="sng" dirty="0">
                <a:solidFill>
                  <a:srgbClr val="000000"/>
                </a:solidFill>
                <a:latin typeface="Arial"/>
                <a:cs typeface="Arial"/>
              </a:rPr>
              <a:t>Anzeichen für sexuelle  Gewalterfahrungen können sein:</a:t>
            </a:r>
          </a:p>
        </p:txBody>
      </p:sp>
      <p:sp>
        <p:nvSpPr>
          <p:cNvPr id="4" name="Rechteck 3"/>
          <p:cNvSpPr/>
          <p:nvPr/>
        </p:nvSpPr>
        <p:spPr>
          <a:xfrm>
            <a:off x="611560" y="6165304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i="1" dirty="0">
                <a:solidFill>
                  <a:srgbClr val="FF0000"/>
                </a:solidFill>
                <a:latin typeface="Arial"/>
                <a:cs typeface="Arial"/>
              </a:rPr>
              <a:t>Bei einem Verdacht sind weitere Informationen erforderlich</a:t>
            </a:r>
          </a:p>
          <a:p>
            <a:r>
              <a:rPr lang="de-DE" sz="1600" b="1" i="1" dirty="0">
                <a:solidFill>
                  <a:srgbClr val="FF0000"/>
                </a:solidFill>
                <a:latin typeface="Arial"/>
                <a:cs typeface="Arial"/>
              </a:rPr>
              <a:t>Wichtig: Vertrauenspersonen und Fachleute hinzuzuziehen </a:t>
            </a:r>
          </a:p>
        </p:txBody>
      </p:sp>
    </p:spTree>
    <p:extLst>
      <p:ext uri="{BB962C8B-B14F-4D97-AF65-F5344CB8AC3E}">
        <p14:creationId xmlns:p14="http://schemas.microsoft.com/office/powerpoint/2010/main" val="356983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ontaktflaeche_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75181"/>
            <a:ext cx="8497888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KW HKS-_Schrift_oben_link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uenger Logo Amt lang 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ntage_bla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ntage_bl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971600" y="578128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/>
                <a:cs typeface="Arial"/>
              </a:rPr>
              <a:t>MÖGLICHE SIGNALE</a:t>
            </a:r>
            <a:endParaRPr lang="de-DE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13774" y="990406"/>
            <a:ext cx="8335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solidFill>
                  <a:srgbClr val="000000"/>
                </a:solidFill>
                <a:latin typeface="Arial"/>
                <a:cs typeface="Arial"/>
              </a:rPr>
              <a:t>Darüber hinaus können verschiedene körperliche Merkmale auf sexuelle  Gewalterfahrungen hinweisen:</a:t>
            </a:r>
          </a:p>
        </p:txBody>
      </p:sp>
      <p:sp>
        <p:nvSpPr>
          <p:cNvPr id="3" name="Rechteck 2"/>
          <p:cNvSpPr/>
          <p:nvPr/>
        </p:nvSpPr>
        <p:spPr>
          <a:xfrm>
            <a:off x="531132" y="1988840"/>
            <a:ext cx="7346483" cy="2837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Verletzungen im Genitalbereich,</a:t>
            </a:r>
          </a:p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Hautprobleme,</a:t>
            </a:r>
          </a:p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Essprobleme,</a:t>
            </a:r>
          </a:p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Schlafstörungen, Übermüdung,</a:t>
            </a:r>
          </a:p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Wahrnehmungsstörungen,</a:t>
            </a:r>
          </a:p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</a:t>
            </a:r>
            <a:r>
              <a:rPr lang="de-DE" dirty="0" smtClean="0">
                <a:solidFill>
                  <a:srgbClr val="000000"/>
                </a:solidFill>
                <a:latin typeface="Arial"/>
                <a:cs typeface="Arial"/>
              </a:rPr>
              <a:t>Sich-selbstverletzendes </a:t>
            </a: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Verhalten,</a:t>
            </a:r>
          </a:p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Konzentrations- und Leistungsstörungen,</a:t>
            </a:r>
          </a:p>
          <a:p>
            <a:pPr>
              <a:lnSpc>
                <a:spcPts val="2400"/>
              </a:lnSpc>
            </a:pPr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•	Rückfall in nicht mehr altersgerechtes Verhalten, zum 	Beispiel Einnässen.</a:t>
            </a:r>
          </a:p>
        </p:txBody>
      </p:sp>
      <p:sp>
        <p:nvSpPr>
          <p:cNvPr id="4" name="Rechteck 3"/>
          <p:cNvSpPr/>
          <p:nvPr/>
        </p:nvSpPr>
        <p:spPr>
          <a:xfrm>
            <a:off x="989724" y="5013176"/>
            <a:ext cx="7038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i="1" dirty="0">
                <a:solidFill>
                  <a:srgbClr val="FF0000"/>
                </a:solidFill>
                <a:latin typeface="Arial"/>
                <a:cs typeface="Arial"/>
              </a:rPr>
              <a:t>»Alle Welt will Signale, die eindeutig auf sexuellen Missbrauch hinweisen. Gäbe es sie, die Missbrauchten würden sie vermeiden. Denn sie wollen nicht, dass alle Welt ihnen ihre Situation ansieht. «</a:t>
            </a:r>
          </a:p>
        </p:txBody>
      </p:sp>
    </p:spTree>
    <p:extLst>
      <p:ext uri="{BB962C8B-B14F-4D97-AF65-F5344CB8AC3E}">
        <p14:creationId xmlns:p14="http://schemas.microsoft.com/office/powerpoint/2010/main" val="230653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Bildschirmpräsentation (4:3)</PresentationFormat>
  <Paragraphs>55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B.Langert</dc:creator>
  <cp:lastModifiedBy>Schlüter Thorsten</cp:lastModifiedBy>
  <cp:revision>7</cp:revision>
  <dcterms:created xsi:type="dcterms:W3CDTF">2013-07-04T10:53:52Z</dcterms:created>
  <dcterms:modified xsi:type="dcterms:W3CDTF">2017-03-16T16:58:17Z</dcterms:modified>
</cp:coreProperties>
</file>